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4"/>
  </p:sldMasterIdLst>
  <p:notesMasterIdLst>
    <p:notesMasterId r:id="rId77"/>
  </p:notesMasterIdLst>
  <p:sldIdLst>
    <p:sldId id="259" r:id="rId5"/>
    <p:sldId id="287" r:id="rId6"/>
    <p:sldId id="260" r:id="rId7"/>
    <p:sldId id="288" r:id="rId8"/>
    <p:sldId id="262" r:id="rId9"/>
    <p:sldId id="289" r:id="rId10"/>
    <p:sldId id="312" r:id="rId11"/>
    <p:sldId id="313" r:id="rId12"/>
    <p:sldId id="314" r:id="rId13"/>
    <p:sldId id="315" r:id="rId14"/>
    <p:sldId id="265" r:id="rId15"/>
    <p:sldId id="290" r:id="rId16"/>
    <p:sldId id="316" r:id="rId17"/>
    <p:sldId id="291" r:id="rId18"/>
    <p:sldId id="292" r:id="rId19"/>
    <p:sldId id="302" r:id="rId20"/>
    <p:sldId id="330" r:id="rId21"/>
    <p:sldId id="318" r:id="rId22"/>
    <p:sldId id="331" r:id="rId23"/>
    <p:sldId id="317" r:id="rId24"/>
    <p:sldId id="332" r:id="rId25"/>
    <p:sldId id="294" r:id="rId26"/>
    <p:sldId id="295" r:id="rId27"/>
    <p:sldId id="304" r:id="rId28"/>
    <p:sldId id="296" r:id="rId29"/>
    <p:sldId id="297" r:id="rId30"/>
    <p:sldId id="305" r:id="rId31"/>
    <p:sldId id="298" r:id="rId32"/>
    <p:sldId id="306" r:id="rId33"/>
    <p:sldId id="299" r:id="rId34"/>
    <p:sldId id="276" r:id="rId35"/>
    <p:sldId id="307" r:id="rId36"/>
    <p:sldId id="341" r:id="rId37"/>
    <p:sldId id="319" r:id="rId38"/>
    <p:sldId id="333" r:id="rId39"/>
    <p:sldId id="340" r:id="rId40"/>
    <p:sldId id="342" r:id="rId41"/>
    <p:sldId id="343" r:id="rId42"/>
    <p:sldId id="344" r:id="rId43"/>
    <p:sldId id="320" r:id="rId44"/>
    <p:sldId id="308" r:id="rId45"/>
    <p:sldId id="345" r:id="rId46"/>
    <p:sldId id="346" r:id="rId47"/>
    <p:sldId id="347" r:id="rId48"/>
    <p:sldId id="348" r:id="rId49"/>
    <p:sldId id="349" r:id="rId50"/>
    <p:sldId id="279" r:id="rId51"/>
    <p:sldId id="322" r:id="rId52"/>
    <p:sldId id="328" r:id="rId53"/>
    <p:sldId id="278" r:id="rId54"/>
    <p:sldId id="280" r:id="rId55"/>
    <p:sldId id="309" r:id="rId56"/>
    <p:sldId id="310" r:id="rId57"/>
    <p:sldId id="336" r:id="rId58"/>
    <p:sldId id="281" r:id="rId59"/>
    <p:sldId id="282" r:id="rId60"/>
    <p:sldId id="337" r:id="rId61"/>
    <p:sldId id="338" r:id="rId62"/>
    <p:sldId id="283" r:id="rId63"/>
    <p:sldId id="284" r:id="rId64"/>
    <p:sldId id="311" r:id="rId65"/>
    <p:sldId id="285" r:id="rId66"/>
    <p:sldId id="286" r:id="rId67"/>
    <p:sldId id="339" r:id="rId68"/>
    <p:sldId id="334" r:id="rId69"/>
    <p:sldId id="323" r:id="rId70"/>
    <p:sldId id="324" r:id="rId71"/>
    <p:sldId id="325" r:id="rId72"/>
    <p:sldId id="326" r:id="rId73"/>
    <p:sldId id="327" r:id="rId74"/>
    <p:sldId id="329" r:id="rId75"/>
    <p:sldId id="301" r:id="rId7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541825-3375-539B-E9E5-420F2EFE4C03}" name="Gohs, Phoebe (MDE)" initials="GP(" userId="S::GohsP@michigan.gov::8018d71a-c918-4394-9487-dd375cd87ef9" providerId="AD"/>
  <p188:author id="{E6264D55-002E-382A-C472-964580E34BB2}" name="Touitou, Israel (MDE)" initials="TI" userId="S::touitoui@michigan.gov::96a05334-df58-4ef5-8d98-ef3796832c16" providerId="AD"/>
  <p188:author id="{CBE3B9C5-E32E-568D-3E3B-88A394341893}" name="Suzanne Bazarian" initials="SB" userId="S::sbazarian_winlearning.com#ext#@stateofmichigan.onmicrosoft.com::3e4272e3-5c8c-435b-962c-772711634dd2" providerId="AD"/>
  <p188:author id="{771921DD-DC75-10E6-BCE8-DCEB57D46EF2}" name="Israel Touitou" initials="IT" userId="0568c30cfc8c6cdc" providerId="Windows Live"/>
  <p188:author id="{56A12AE5-75F1-944A-9F9E-A31C2D8348E9}" name="Paul, Jennifer (MDE)" initials="PJ" userId="S::paulj@michigan.gov::1bb5cc60-e637-4bde-a17c-fc156bd19bc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kas, Deborah (MDE)" initials="RD(" lastIdx="1" clrIdx="0">
    <p:extLst>
      <p:ext uri="{19B8F6BF-5375-455C-9EA6-DF929625EA0E}">
        <p15:presenceInfo xmlns:p15="http://schemas.microsoft.com/office/powerpoint/2012/main" userId="S::rakasd@michigan.gov::6323ec39-e014-49c7-baea-d7cc4485d5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1349"/>
    <a:srgbClr val="0078A5"/>
    <a:srgbClr val="DDCEE5"/>
    <a:srgbClr val="3686AF"/>
    <a:srgbClr val="8FBC3F"/>
    <a:srgbClr val="006990"/>
    <a:srgbClr val="2F9AD2"/>
    <a:srgbClr val="1A3476"/>
    <a:srgbClr val="83C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F7962-0766-B991-61E0-0CD38ACB7839}" v="2" dt="2026-03-02T17:41:16.814"/>
    <p1510:client id="{73E5E3CD-D82B-6438-A9CE-080BCC32719A}" v="282" dt="2026-03-02T21:26:46.913"/>
    <p1510:client id="{B238E7F7-4B0A-448D-ED07-CC9AEADA45C1}" v="272" dt="2026-03-03T16:30:37.119"/>
    <p1510:client id="{E260F10C-0DBC-4EDB-A522-6ED50FAC74B9}" v="603" dt="2026-03-03T16:47:11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8/10/relationships/authors" Target="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5EFF9-1414-E548-8824-D5A8EAEE4C9A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242FA-B3DC-EC4B-9AB2-683F56DFA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21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0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07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29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4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76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29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9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86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30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99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3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55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29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64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242FA-B3DC-EC4B-9AB2-683F56DFAD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1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4B1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7FF623-1CA2-BC4B-A0F2-A1ABFD75D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12980" y="750034"/>
            <a:ext cx="1636252" cy="1634820"/>
          </a:xfrm>
          <a:prstGeom prst="rect">
            <a:avLst/>
          </a:prstGeom>
          <a:solidFill>
            <a:srgbClr val="0078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D0CF67-4A1D-3C47-BC02-A7B3A7115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11393" y="1393862"/>
            <a:ext cx="1636251" cy="1634820"/>
          </a:xfrm>
          <a:prstGeom prst="rect">
            <a:avLst/>
          </a:prstGeom>
          <a:solidFill>
            <a:srgbClr val="4B134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5E98AA-0C8A-3D48-A236-BFD5F39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41238" y="2645204"/>
            <a:ext cx="1636252" cy="1634820"/>
          </a:xfrm>
          <a:prstGeom prst="rect">
            <a:avLst/>
          </a:prstGeom>
          <a:solidFill>
            <a:srgbClr val="DDCE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B569B63-5494-E945-8C97-401E93BE95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0DD31F96-80F3-334B-A942-3D3657AC4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45EFEE5-5B29-A44B-829E-29CB9EACF2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5" name="Picture Placeholder 4" descr="placeholder for logo or graphic">
            <a:extLst>
              <a:ext uri="{FF2B5EF4-FFF2-40B4-BE49-F238E27FC236}">
                <a16:creationId xmlns:a16="http://schemas.microsoft.com/office/drawing/2014/main" id="{D1FCA503-0E54-AE48-9DF8-7DCCFA074D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Presenter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4800" b="1" i="0" spc="-100" baseline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0030E9-0D40-AD47-8993-12CA7A6FE6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3378A4-7063-914D-99B1-35A52964F3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D16CF5-3480-A24A-842D-1C9B43214C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5" name="Picture Placeholder 4" descr="placeholder for logo or graphic">
            <a:extLst>
              <a:ext uri="{FF2B5EF4-FFF2-40B4-BE49-F238E27FC236}">
                <a16:creationId xmlns:a16="http://schemas.microsoft.com/office/drawing/2014/main" id="{5F6ED396-02D7-8749-8F80-3FFC3C3A03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8" y="1271016"/>
            <a:ext cx="10228540" cy="4824984"/>
          </a:xfrm>
        </p:spPr>
        <p:txBody>
          <a:bodyPr/>
          <a:lstStyle>
            <a:lvl1pPr marL="0" indent="0">
              <a:spcAft>
                <a:spcPts val="800"/>
              </a:spcAft>
              <a:buFontTx/>
              <a:buNone/>
              <a:defRPr sz="3400" baseline="0"/>
            </a:lvl1pPr>
            <a:lvl2pPr marL="685800" indent="-182880">
              <a:spcAft>
                <a:spcPts val="350"/>
              </a:spcAft>
              <a:buClr>
                <a:srgbClr val="8FBC3F"/>
              </a:buClr>
              <a:buFont typeface="Wingdings" pitchFamily="2" charset="2"/>
              <a:buChar char="§"/>
              <a:defRPr sz="3200" baseline="0"/>
            </a:lvl2pPr>
            <a:lvl3pPr marL="1143000" indent="-182880">
              <a:buFont typeface="Arial" panose="020B0604020202020204" pitchFamily="34" charset="0"/>
              <a:buChar char="•"/>
              <a:defRPr sz="2800" baseline="0"/>
            </a:lvl3pPr>
            <a:lvl4pPr marL="1600200" indent="-182880">
              <a:buSzPct val="100000"/>
              <a:buFont typeface="Wingdings" pitchFamily="2" charset="2"/>
              <a:buChar char="§"/>
              <a:defRPr sz="24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4829B3-1519-594A-9967-D0C643398F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880B0B3-7D5B-4544-8D5C-AF509C3511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5D7B544-14DB-7442-B2AE-B07D5970C7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5" name="Picture Placeholder 4" descr="placeholder for logo or graphic">
            <a:extLst>
              <a:ext uri="{FF2B5EF4-FFF2-40B4-BE49-F238E27FC236}">
                <a16:creationId xmlns:a16="http://schemas.microsoft.com/office/drawing/2014/main" id="{EC6646ED-D449-424E-821A-FAD2B08DBC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5" y="5129784"/>
            <a:ext cx="10187821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464" y="1271016"/>
            <a:ext cx="11624736" cy="3244714"/>
          </a:xfrm>
          <a:solidFill>
            <a:srgbClr val="4B1349"/>
          </a:solidFill>
        </p:spPr>
        <p:txBody>
          <a:bodyPr anchor="ctr" anchorCtr="1">
            <a:noAutofit/>
          </a:bodyPr>
          <a:lstStyle>
            <a:lvl1pPr>
              <a:defRPr sz="59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9BEE2DA-E1B2-D242-84B9-9500EE4E96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6E484C-7AC0-3A4C-BAB7-7E792DA80D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49D6DBF-6E91-064D-9935-622E19B6A7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6" name="Picture Placeholder 4" descr="placeholder for logo or graphic">
            <a:extLst>
              <a:ext uri="{FF2B5EF4-FFF2-40B4-BE49-F238E27FC236}">
                <a16:creationId xmlns:a16="http://schemas.microsoft.com/office/drawing/2014/main" id="{D4E6942C-FDD4-3542-9035-EA756D0221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7546" y="1266092"/>
            <a:ext cx="5052108" cy="4818186"/>
          </a:xfrm>
        </p:spPr>
        <p:txBody>
          <a:bodyPr/>
          <a:lstStyle>
            <a:lvl1pPr>
              <a:defRPr sz="30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909" y="1266092"/>
            <a:ext cx="5052108" cy="4818186"/>
          </a:xfrm>
        </p:spPr>
        <p:txBody>
          <a:bodyPr/>
          <a:lstStyle>
            <a:lvl1pPr>
              <a:defRPr sz="30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408" y="144091"/>
            <a:ext cx="9930988" cy="729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C71DA7-C36D-9D4A-A205-1E04720E468F}"/>
              </a:ext>
            </a:extLst>
          </p:cNvPr>
          <p:cNvSpPr txBox="1"/>
          <p:nvPr userDrawn="1"/>
        </p:nvSpPr>
        <p:spPr>
          <a:xfrm>
            <a:off x="3617843" y="139147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en-US" sz="2000" b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EA871AE-6F3D-1D47-AB9F-05235D126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41A2E4E-40CA-6042-ADB0-4B4BEC3CEC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D613166-59C1-BC4F-ACE7-2BFABC20FC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8" name="Picture Placeholder 4" descr="placeholder for logo or graphic">
            <a:extLst>
              <a:ext uri="{FF2B5EF4-FFF2-40B4-BE49-F238E27FC236}">
                <a16:creationId xmlns:a16="http://schemas.microsoft.com/office/drawing/2014/main" id="{156865DA-7872-3940-9574-5026C468E6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4673" y="2153674"/>
            <a:ext cx="4982308" cy="4023360"/>
          </a:xfrm>
        </p:spPr>
        <p:txBody>
          <a:bodyPr/>
          <a:lstStyle>
            <a:lvl1pPr>
              <a:defRPr sz="30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74673" y="1246324"/>
            <a:ext cx="4982308" cy="813171"/>
          </a:xfr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3000" b="1" baseline="0">
                <a:solidFill>
                  <a:srgbClr val="00699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464" y="2153674"/>
            <a:ext cx="4982307" cy="4023360"/>
          </a:xfrm>
        </p:spPr>
        <p:txBody>
          <a:bodyPr/>
          <a:lstStyle>
            <a:lvl1pPr>
              <a:defRPr sz="30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4" y="1246324"/>
            <a:ext cx="4982308" cy="80772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3000" b="1" baseline="0">
                <a:solidFill>
                  <a:srgbClr val="00699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A2B54F9-3033-EE48-B3B6-DD03AEB521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ECFFAD9-8D76-F549-88D7-9096F18965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4AD853E-AE28-6247-9004-59BE1F58EC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6" name="Picture Placeholder 4" descr="placeholder for logo or graphic">
            <a:extLst>
              <a:ext uri="{FF2B5EF4-FFF2-40B4-BE49-F238E27FC236}">
                <a16:creationId xmlns:a16="http://schemas.microsoft.com/office/drawing/2014/main" id="{DAD5E163-9608-BE4C-B450-EF01CEEC8A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7546" y="1266092"/>
            <a:ext cx="5052108" cy="4818186"/>
          </a:xfrm>
          <a:ln w="25400">
            <a:solidFill>
              <a:srgbClr val="0078A5"/>
            </a:solidFill>
          </a:ln>
        </p:spPr>
        <p:txBody>
          <a:bodyPr/>
          <a:lstStyle>
            <a:lvl1pPr>
              <a:defRPr sz="30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909" y="1266092"/>
            <a:ext cx="5052108" cy="4818186"/>
          </a:xfrm>
          <a:ln w="25400">
            <a:solidFill>
              <a:srgbClr val="4B1349"/>
            </a:solidFill>
          </a:ln>
        </p:spPr>
        <p:txBody>
          <a:bodyPr/>
          <a:lstStyle>
            <a:lvl1pPr>
              <a:defRPr sz="30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79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E99058-D6F9-6F42-A753-8794F272F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192399"/>
            <a:ext cx="1636252" cy="1634820"/>
          </a:xfrm>
          <a:prstGeom prst="rect">
            <a:avLst/>
          </a:prstGeom>
          <a:solidFill>
            <a:srgbClr val="4B134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2EAC03-A1E1-F54C-8644-357D7070B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13716"/>
            <a:ext cx="1636251" cy="1634820"/>
          </a:xfrm>
          <a:prstGeom prst="rect">
            <a:avLst/>
          </a:prstGeom>
          <a:solidFill>
            <a:srgbClr val="DDCEE5"/>
          </a:solidFill>
          <a:ln>
            <a:solidFill>
              <a:srgbClr val="DDC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37E139-F6E2-8E46-86F3-D0DE65D41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635033"/>
            <a:ext cx="1636252" cy="1634820"/>
          </a:xfrm>
          <a:prstGeom prst="rect">
            <a:avLst/>
          </a:prstGeom>
          <a:solidFill>
            <a:srgbClr val="0078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B6EB2E-8321-C040-B5B3-C02D96C81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1657"/>
            <a:ext cx="12192000" cy="1132980"/>
          </a:xfrm>
          <a:prstGeom prst="rect">
            <a:avLst/>
          </a:prstGeom>
          <a:solidFill>
            <a:srgbClr val="007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8DEA778F-FCA4-874F-98BC-9C6A1C8660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6591B86C-51FD-F449-8333-3C0DE8469D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A217B715-79B0-FF44-B777-FD2B372546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1AA3CFF3-7A27-F943-9296-CCBF4ADB803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746695" y="4635033"/>
            <a:ext cx="10259324" cy="1634820"/>
          </a:xfrm>
        </p:spPr>
        <p:txBody>
          <a:bodyPr/>
          <a:lstStyle>
            <a:lvl1pPr>
              <a:defRPr sz="32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3CA3AB-D37A-314A-A3BA-F6A8D591F2A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137" y="4721523"/>
            <a:ext cx="1476260" cy="1472263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Add graphic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5C12D4-2D27-754F-8E37-E521E4CEC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46695" y="2913716"/>
            <a:ext cx="10259324" cy="1634820"/>
          </a:xfrm>
        </p:spPr>
        <p:txBody>
          <a:bodyPr/>
          <a:lstStyle>
            <a:lvl1pPr>
              <a:defRPr sz="32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911FC7CB-44A1-284E-A991-63531B0749D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8137" y="3007604"/>
            <a:ext cx="1476260" cy="1467781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Add graphic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8B6BB95-7E24-2E4D-8883-F082F4183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58503" y="1192399"/>
            <a:ext cx="10259324" cy="1634820"/>
          </a:xfrm>
        </p:spPr>
        <p:txBody>
          <a:bodyPr/>
          <a:lstStyle>
            <a:lvl1pPr>
              <a:defRPr sz="32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CAC5CC-5B89-224C-A4EC-F77EFDBB7F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120" y="1277956"/>
            <a:ext cx="1476260" cy="1472263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Add graphic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7D522A22-A8A4-984D-A200-FD41E098D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9" y="144091"/>
            <a:ext cx="11803918" cy="729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D2D6106-9902-E34D-81F6-64D64B2DF0D6}"/>
              </a:ext>
            </a:extLst>
          </p:cNvPr>
          <p:cNvSpPr/>
          <p:nvPr userDrawn="1"/>
        </p:nvSpPr>
        <p:spPr>
          <a:xfrm>
            <a:off x="213909" y="1271016"/>
            <a:ext cx="2774250" cy="4824984"/>
          </a:xfrm>
          <a:prstGeom prst="rect">
            <a:avLst/>
          </a:prstGeom>
          <a:solidFill>
            <a:srgbClr val="DDCEE5"/>
          </a:solidFill>
          <a:ln w="25400">
            <a:solidFill>
              <a:srgbClr val="DDC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5866318C-9298-9B4A-9A51-0C2C517CBC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D0872E3-5C41-3941-8252-F9861570A4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ADD1246-8CA1-A84E-A9BA-6C6B1EE2C5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9" name="Picture Placeholder 4" descr="placeholder for logo or graphic">
            <a:extLst>
              <a:ext uri="{FF2B5EF4-FFF2-40B4-BE49-F238E27FC236}">
                <a16:creationId xmlns:a16="http://schemas.microsoft.com/office/drawing/2014/main" id="{1DC8EAC7-AF43-474B-8083-B82DB98043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473305-6390-F049-9503-27A90FC13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086" y="1271016"/>
            <a:ext cx="7232072" cy="4824984"/>
          </a:xfrm>
          <a:ln w="25400"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  <a:lvl2pPr marL="685800" indent="-182880">
              <a:buClr>
                <a:srgbClr val="8FBC3F"/>
              </a:buClr>
              <a:buFont typeface="Wingdings" pitchFamily="2" charset="2"/>
              <a:buChar char="§"/>
              <a:defRPr/>
            </a:lvl2pPr>
            <a:lvl3pPr marL="1143000" indent="-182880">
              <a:buFont typeface="Arial" panose="020B0604020202020204" pitchFamily="34" charset="0"/>
              <a:buChar char="•"/>
              <a:defRPr/>
            </a:lvl3pPr>
            <a:lvl4pPr marL="1600200" indent="-182880">
              <a:buSzPct val="100000"/>
              <a:buFont typeface="Wingdings" pitchFamily="2" charset="2"/>
              <a:buChar char="§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EDD3C9-B18F-8A47-8077-E89E65FAB52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262465" y="1448790"/>
            <a:ext cx="2633135" cy="4536374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tx1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09" y="144091"/>
            <a:ext cx="9930384" cy="729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377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89C5742-7E53-B941-824E-2947B0FE5F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31DE73F-163E-0F4B-B13E-55B959F77D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20865B-CEA1-DB4D-BA19-3E77194D2D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48413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57360" y="3505897"/>
            <a:ext cx="2740855" cy="2480129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rgbClr val="4B134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aptions"/>
          <p:cNvSpPr>
            <a:spLocks noGrp="1"/>
          </p:cNvSpPr>
          <p:nvPr>
            <p:ph type="title" hasCustomPrompt="1"/>
          </p:nvPr>
        </p:nvSpPr>
        <p:spPr>
          <a:xfrm>
            <a:off x="9357360" y="2280062"/>
            <a:ext cx="2740855" cy="1061713"/>
          </a:xfrm>
        </p:spPr>
        <p:txBody>
          <a:bodyPr anchor="t">
            <a:normAutofit/>
          </a:bodyPr>
          <a:lstStyle>
            <a:lvl1pPr>
              <a:defRPr sz="1800" b="0" baseline="0">
                <a:solidFill>
                  <a:srgbClr val="4B1349"/>
                </a:solidFill>
              </a:defRPr>
            </a:lvl1pPr>
          </a:lstStyle>
          <a:p>
            <a:r>
              <a:rPr lang="en-US"/>
              <a:t>Captions or callouts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BF1FD5-5BCC-4944-8E4F-26546EBAB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" y="1271016"/>
            <a:ext cx="8989469" cy="482498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85800" indent="-182880">
              <a:buClr>
                <a:srgbClr val="8FBC3F"/>
              </a:buClr>
              <a:buFont typeface="Wingdings" pitchFamily="2" charset="2"/>
              <a:buChar char="§"/>
              <a:defRPr/>
            </a:lvl2pPr>
            <a:lvl3pPr marL="1143000" indent="-182880">
              <a:buFont typeface="Arial" panose="020B0604020202020204" pitchFamily="34" charset="0"/>
              <a:buChar char="•"/>
              <a:defRPr/>
            </a:lvl3pPr>
            <a:lvl4pPr marL="1600200" indent="-182880">
              <a:buSzPct val="100000"/>
              <a:buFont typeface="Wingdings" pitchFamily="2" charset="2"/>
              <a:buChar char="§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170F0A5-BB03-BE48-A19B-54CB5A803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313" y="146304"/>
            <a:ext cx="9930384" cy="731520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4B1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7FF623-1CA2-BC4B-A0F2-A1ABFD75D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12980" y="750034"/>
            <a:ext cx="1636252" cy="1634820"/>
          </a:xfrm>
          <a:prstGeom prst="rect">
            <a:avLst/>
          </a:prstGeom>
          <a:solidFill>
            <a:srgbClr val="0078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D0CF67-4A1D-3C47-BC02-A7B3A7115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11393" y="1393862"/>
            <a:ext cx="1636251" cy="1634820"/>
          </a:xfrm>
          <a:prstGeom prst="rect">
            <a:avLst/>
          </a:prstGeom>
          <a:solidFill>
            <a:srgbClr val="4B134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5E98AA-0C8A-3D48-A236-BFD5F39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41238" y="2645204"/>
            <a:ext cx="1636252" cy="1634820"/>
          </a:xfrm>
          <a:prstGeom prst="rect">
            <a:avLst/>
          </a:prstGeom>
          <a:solidFill>
            <a:srgbClr val="DDCE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39514B13-30F8-2E4A-B642-F40FFBC47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2238" y="6348413"/>
            <a:ext cx="1430337" cy="373062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800"/>
              <a:t>Date</a:t>
            </a:r>
            <a:endParaRPr lang="en-US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034E290-1889-1F4A-BD0B-E37152EE1E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0425" y="6348784"/>
            <a:ext cx="557212" cy="365125"/>
          </a:xfrm>
        </p:spPr>
        <p:txBody>
          <a:bodyPr/>
          <a:lstStyle>
            <a:lvl1pPr>
              <a:defRPr sz="1800"/>
            </a:lvl1pPr>
          </a:lstStyle>
          <a:p>
            <a:pPr lvl="0"/>
            <a:fld id="{792F725A-E484-D34E-98A5-E941F5125A5C}" type="slidenum">
              <a:rPr lang="en-US" sz="1800" smtClean="0"/>
              <a:t>‹#›</a:t>
            </a:fld>
            <a:endParaRPr lang="en-US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B4D158B3-499B-424A-B5D4-0FC3AA5AAA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288" y="6337396"/>
            <a:ext cx="8031162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Footer </a:t>
            </a:r>
          </a:p>
        </p:txBody>
      </p:sp>
      <p:sp>
        <p:nvSpPr>
          <p:cNvPr id="11" name="Picture Placeholder 4" descr="placeholder for logo or graphic">
            <a:extLst>
              <a:ext uri="{FF2B5EF4-FFF2-40B4-BE49-F238E27FC236}">
                <a16:creationId xmlns:a16="http://schemas.microsoft.com/office/drawing/2014/main" id="{9D75A84C-A211-904B-BD06-69F48F8F4EF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7227" y="5223180"/>
            <a:ext cx="1636252" cy="1634820"/>
          </a:xfrm>
        </p:spPr>
        <p:txBody>
          <a:bodyPr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Place Logo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For questions or additional information, contact: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4800" b="1" i="0" spc="-100" baseline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1523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132980"/>
          </a:xfrm>
          <a:prstGeom prst="rect">
            <a:avLst/>
          </a:prstGeom>
          <a:solidFill>
            <a:srgbClr val="007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23D523-02EF-AE47-AB77-5B6BDBA09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01820" y="86499"/>
            <a:ext cx="1048667" cy="873253"/>
          </a:xfrm>
          <a:prstGeom prst="rect">
            <a:avLst/>
          </a:prstGeom>
          <a:solidFill>
            <a:srgbClr val="4B1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1E7310-7854-624A-841C-7963944D4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43333" y="510768"/>
            <a:ext cx="1048667" cy="873253"/>
          </a:xfrm>
          <a:prstGeom prst="rect">
            <a:avLst/>
          </a:prstGeom>
          <a:solidFill>
            <a:srgbClr val="DD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752256-6FC1-4647-9A85-37A95CFF4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45418" y="1239930"/>
            <a:ext cx="1048667" cy="873253"/>
          </a:xfrm>
          <a:prstGeom prst="rect">
            <a:avLst/>
          </a:prstGeom>
          <a:solidFill>
            <a:srgbClr val="368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D165594-68B1-D342-810E-C56C55C74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5026" y="6356350"/>
            <a:ext cx="8051468" cy="365125"/>
          </a:xfrm>
          <a:prstGeom prst="rect">
            <a:avLst/>
          </a:prstGeom>
        </p:spPr>
        <p:txBody>
          <a:bodyPr/>
          <a:lstStyle>
            <a:lvl1pPr>
              <a:defRPr sz="1500" baseline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Section Title or Presentation Title Here?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909" y="144091"/>
            <a:ext cx="9930988" cy="729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908" y="1277070"/>
            <a:ext cx="10255972" cy="48189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50" r:id="rId6"/>
    <p:sldLayoutId id="2147483847" r:id="rId7"/>
    <p:sldLayoutId id="2147483851" r:id="rId8"/>
    <p:sldLayoutId id="2147483848" r:id="rId9"/>
    <p:sldLayoutId id="2147483852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-60" baseline="0">
          <a:solidFill>
            <a:srgbClr val="FFFF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Clr>
          <a:srgbClr val="3686AF"/>
        </a:buClr>
        <a:buSzPct val="70000"/>
        <a:buFontTx/>
        <a:buNone/>
        <a:defRPr sz="3400" b="0" i="0" kern="1200" baseline="0">
          <a:solidFill>
            <a:srgbClr val="00699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8FBC3F"/>
        </a:buClr>
        <a:buFont typeface="Wingdings" pitchFamily="2" charset="2"/>
        <a:buChar char="§"/>
        <a:defRPr sz="3200" b="0" i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006990"/>
        </a:buClr>
        <a:buFont typeface="Arial" panose="020B0604020202020204" pitchFamily="34" charset="0"/>
        <a:buChar char="•"/>
        <a:defRPr sz="2800" b="0" i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8FBC3F"/>
        </a:buClr>
        <a:buSzPct val="100000"/>
        <a:buFont typeface="Wingdings" pitchFamily="2" charset="2"/>
        <a:buChar char="§"/>
        <a:defRPr sz="2400" b="0" i="0" kern="1200" baseline="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006990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files/pdf/Assessment%20Resources/Work%20Ready%20Math%20Formula%20Sheet_2025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files/pdf/MI-Resources/2026%20MI%20Online%20Testing%20Administration%20Manual%202.18.2026.pdf" TargetMode="External"/><Relationship Id="rId7" Type="http://schemas.openxmlformats.org/officeDocument/2006/relationships/hyperlink" Target="https://www.michigan.gov/mde/-/media/Project/Websites/mde/OEAA/Assessment-Integrity-and-Security/OEAA_Security_Compliance_Form.pdf?rev=e30aef1914de42ee96e8fafa1fc82e06&amp;hash=44143CD53A5E484117EC4D6864B4701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p.mivu.org/Registration.aspx?course=371" TargetMode="External"/><Relationship Id="rId5" Type="http://schemas.openxmlformats.org/officeDocument/2006/relationships/hyperlink" Target="https://www.michigan.gov/mde/-/media/Project/Websites/mde/OEAA/Assessment-Integrity-and-Security/Assessment_Integrity_Guide.pdf?rev=cace5e94a15a4eabad0666e7ee3cb2c3&amp;hash=0309528A78AEC8EAA4E929D07B70E59F" TargetMode="External"/><Relationship Id="rId4" Type="http://schemas.openxmlformats.org/officeDocument/2006/relationships/hyperlink" Target="https://www.michigan.gov/mde/services/student-assessment/assessment-integrity-and-security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files/pdf/MI-Resources/2026%20MI%20Online%20Testing%20Administration%20Manual%202.18.2026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nresourcecenter.com/Partnerships/mde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files/pdf/MI-Resources/WIN%20Assessment%20Standard%20Tools%20and%20Features_updated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inresourcecenter.com/files/pdf/MI-Resources/WIN%20Assessment%20Standard%20Tools%20and%20Features_updated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files/pdf/MI-Resources/MI_WIN%20Accommodations%20Chart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winresourcecenter.com/files/pdf/MI-Resources/MI_WIN%20Accommodations%20Chart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mi.wincrsystem.com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chigan.gov/mde/-/media/Project/Websites/mde/OEAA/MME/WIN-Online-Testing-Administration-Manual-TAM.pdf?rev=860b1fd2e67f4adf8245d52b4cb3a0c7&amp;hash=12D13E818F42E6B3C60476969F36DA3D_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files/pdf/MI-Resources/MDE%20Test%20Materials%20Management%20Instructions.pdf" TargetMode="External"/><Relationship Id="rId2" Type="http://schemas.openxmlformats.org/officeDocument/2006/relationships/hyperlink" Target="https://www.winresourcecenter.com/files/pdf/MI-Resources/2026%20Paper%20Based%20Testing%201-page%20Script.pdf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nresourcecenter.com/Partnerships/mde" TargetMode="External"/><Relationship Id="rId2" Type="http://schemas.openxmlformats.org/officeDocument/2006/relationships/hyperlink" Target="https://www.winresourcecenter.com/files/pdf/MI-Resources/2026%20Paper%20Based%20Testing%201-page%20Script.pdf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4A8652-1BE2-4346-8351-304FC93761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A4AE6-6B71-2C4E-AB3D-1F4FEDBECA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CC9F01-2F09-6846-B966-AC50268D91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 descr="Place logo here">
            <a:extLst>
              <a:ext uri="{FF2B5EF4-FFF2-40B4-BE49-F238E27FC236}">
                <a16:creationId xmlns:a16="http://schemas.microsoft.com/office/drawing/2014/main" id="{59DAAD91-99D6-D043-B2BA-AD0B406CF2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CE1B2-64DF-DB47-8510-DB6E6B3756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657C26-D097-F042-8848-F6DEA9D8D0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0"/>
              <a:t>[School/District Name] </a:t>
            </a:r>
            <a:br>
              <a:rPr lang="en-US" b="0"/>
            </a:br>
            <a:r>
              <a:rPr lang="en-US" b="0"/>
              <a:t>WIN Work Readiness Assessments Test Administration Training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8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0B6A92-83D3-7F45-8895-E7964C26CE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3FBF88-5096-794F-9FDF-FD359DCE69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EFA5C3B-53A9-FC4C-BBD5-3435ADB6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1276F96-0DEE-274E-9066-6409B4B99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3B0A3-2920-734B-B538-56C02BB01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Insert your school/district’s logo, PowerPoint theme, if desired. If you choose not to add logo or text in the provided boxes, it will not show up in the slide show.</a:t>
            </a:r>
          </a:p>
          <a:p>
            <a:r>
              <a:rPr lang="en-US" sz="2800"/>
              <a:t>Modify this template based on the needs of your school and/or district. </a:t>
            </a:r>
          </a:p>
          <a:p>
            <a:r>
              <a:rPr lang="en-US" sz="2800"/>
              <a:t>All areas to be modified are indicated with purple text. Other text can be modified as needed; however, all content should be addressed in training.</a:t>
            </a:r>
          </a:p>
          <a:p>
            <a:r>
              <a:rPr lang="en-US" sz="2800"/>
              <a:t>Add/delete sections or slides as necessary for your school or district.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1B11D-87B7-2C46-8C74-1EC41406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553557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B51BF-3569-9141-8FBD-4395AFD182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432525-10E3-ED47-9690-10D2139294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10F16F-523C-4B45-AFDC-B15B7F84F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3ED3455-6F95-624F-8C8C-523E39643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2E5E0-2EBE-8044-B313-58B9AF7B59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6A04F4-5B83-C045-89D5-E9B74157A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to Know</a:t>
            </a:r>
          </a:p>
        </p:txBody>
      </p:sp>
    </p:spTree>
    <p:extLst>
      <p:ext uri="{BB962C8B-B14F-4D97-AF65-F5344CB8AC3E}">
        <p14:creationId xmlns:p14="http://schemas.microsoft.com/office/powerpoint/2010/main" val="1647821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9BB5F8-6592-244D-8D31-4BAD9CC232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D1DA5B-13FD-674B-B608-EB13716E8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D8A711-DBE7-824E-BB82-8EC93AB6A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6B4F2C-AF36-1F48-93BE-60A6664E2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6BD6D-8010-E24E-B0B6-0D7CBA800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[Name]</a:t>
            </a:r>
            <a:r>
              <a:rPr lang="en-US"/>
              <a:t>, Building Assessment Coordinator​</a:t>
            </a:r>
          </a:p>
          <a:p>
            <a:pPr lvl="1"/>
            <a:r>
              <a:rPr lang="en-US"/>
              <a:t>If you have any questions about test administration, test policies and procedures, or if there are any testing irregularities​</a:t>
            </a:r>
          </a:p>
          <a:p>
            <a:pPr lvl="1"/>
            <a:r>
              <a:rPr lang="en-US">
                <a:solidFill>
                  <a:srgbClr val="4B1349"/>
                </a:solidFill>
              </a:rPr>
              <a:t>[Insert contact information]​</a:t>
            </a:r>
          </a:p>
          <a:p>
            <a:r>
              <a:rPr lang="en-US">
                <a:solidFill>
                  <a:srgbClr val="4B1349"/>
                </a:solidFill>
              </a:rPr>
              <a:t>[Name]</a:t>
            </a:r>
            <a:r>
              <a:rPr lang="en-US"/>
              <a:t>, Principal​</a:t>
            </a:r>
          </a:p>
          <a:p>
            <a:pPr lvl="1"/>
            <a:r>
              <a:rPr lang="en-US"/>
              <a:t>If you have questions regarding test administration scheduling, policies, or if there are any concerns regarding unethical behavior by staff.​</a:t>
            </a:r>
          </a:p>
          <a:p>
            <a:pPr lvl="1"/>
            <a:r>
              <a:rPr lang="en-US">
                <a:solidFill>
                  <a:srgbClr val="4B1349"/>
                </a:solidFill>
              </a:rPr>
              <a:t>[Insert contact information]​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68CCF-1373-8A44-AB48-D5C0B58B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to Know </a:t>
            </a:r>
            <a:r>
              <a:rPr lang="en-US">
                <a:solidFill>
                  <a:srgbClr val="0078A5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6286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BA1CB-C36A-F746-99F3-F2B77C1DE9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8C89D1-4F34-0043-9766-ADC33034B2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EF40D5-AFCE-4741-9728-EF17A6F60C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51E0632-10CE-294F-95B3-EB2EFCCE3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1A124-6C36-5341-B1B8-74BCEF4188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13908" y="1271016"/>
            <a:ext cx="10228667" cy="4824984"/>
          </a:xfrm>
        </p:spPr>
        <p:txBody>
          <a:bodyPr/>
          <a:lstStyle/>
          <a:p>
            <a:pPr fontAlgn="base"/>
            <a:r>
              <a:rPr lang="en-US">
                <a:solidFill>
                  <a:srgbClr val="4B1349"/>
                </a:solidFill>
              </a:rPr>
              <a:t>[Name]</a:t>
            </a:r>
            <a:r>
              <a:rPr lang="en-US"/>
              <a:t>, Technology Coordinator​</a:t>
            </a:r>
          </a:p>
          <a:p>
            <a:pPr lvl="1" fontAlgn="base"/>
            <a:r>
              <a:rPr lang="en-US"/>
              <a:t>If you have any technology questions before or during test administration ​</a:t>
            </a:r>
          </a:p>
          <a:p>
            <a:pPr lvl="1" fontAlgn="base"/>
            <a:r>
              <a:rPr lang="en-US">
                <a:solidFill>
                  <a:srgbClr val="4B1349"/>
                </a:solidFill>
              </a:rPr>
              <a:t>[Insert contact information]​</a:t>
            </a:r>
          </a:p>
          <a:p>
            <a:pPr fontAlgn="base"/>
            <a:r>
              <a:rPr lang="en-US">
                <a:solidFill>
                  <a:srgbClr val="4B1349"/>
                </a:solidFill>
              </a:rPr>
              <a:t>[Name]</a:t>
            </a:r>
            <a:r>
              <a:rPr lang="en-US"/>
              <a:t>, District Assessment Coordinator​</a:t>
            </a:r>
          </a:p>
          <a:p>
            <a:pPr lvl="1" fontAlgn="base"/>
            <a:r>
              <a:rPr lang="en-US"/>
              <a:t>If you are unable to contact your Building Assessment Coordinator​</a:t>
            </a:r>
          </a:p>
          <a:p>
            <a:pPr lvl="1" fontAlgn="base"/>
            <a:r>
              <a:rPr lang="en-US">
                <a:solidFill>
                  <a:srgbClr val="4B1349"/>
                </a:solidFill>
              </a:rPr>
              <a:t>[Insert contact information]​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4260D4-DD4E-2E46-890E-0B1C24CA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to Know </a:t>
            </a:r>
            <a:r>
              <a:rPr lang="en-US">
                <a:solidFill>
                  <a:srgbClr val="0078A5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471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FF5FB7-82B3-B747-ABE5-10681175BF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AE903F-8974-B84B-8AB5-242FAA0DC4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ED50AD-B18A-7F4D-BB6D-D8629F8168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7E0187-DA00-134E-840C-E87B2F994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DC73D-60D7-D144-9BBB-612119E94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OEAA Tip Line </a:t>
            </a:r>
          </a:p>
          <a:p>
            <a:pPr lvl="1"/>
            <a:r>
              <a:rPr lang="en-US"/>
              <a:t>Contact the OEAA tip line to directly report suspected unethical behavior </a:t>
            </a:r>
          </a:p>
          <a:p>
            <a:pPr lvl="1"/>
            <a:r>
              <a:rPr lang="en-US"/>
              <a:t>1-877-560-8378, Option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94F92B-D944-4F4C-B3D0-D6EF23765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to Know </a:t>
            </a:r>
            <a:r>
              <a:rPr lang="en-US">
                <a:solidFill>
                  <a:srgbClr val="0078A5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4139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Part of the Michigan Merit Exam (MME)</a:t>
            </a:r>
          </a:p>
          <a:p>
            <a:pPr>
              <a:spcAft>
                <a:spcPts val="200"/>
              </a:spcAft>
            </a:pPr>
            <a:r>
              <a:rPr lang="en-US" sz="2600" b="1"/>
              <a:t>Three components, each 60 minutes, all multiple choice: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Work Ready Math (calculator allowed)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Work Ready Reading (no calculator)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Work Ready Data (no calculator)</a:t>
            </a:r>
          </a:p>
          <a:p>
            <a:pPr>
              <a:spcAft>
                <a:spcPts val="200"/>
              </a:spcAft>
            </a:pPr>
            <a:r>
              <a:rPr lang="en-US" sz="2600" b="1"/>
              <a:t>Credential level (2–5) determined by the LOWEST score across all three</a:t>
            </a:r>
          </a:p>
          <a:p>
            <a:pPr>
              <a:spcAft>
                <a:spcPts val="200"/>
              </a:spcAft>
            </a:pPr>
            <a:r>
              <a:rPr lang="en-US" sz="2600"/>
              <a:t>Testing window: </a:t>
            </a:r>
            <a:r>
              <a:rPr lang="en-US" sz="2600" b="1"/>
              <a:t>April 6 – May 1, 2026</a:t>
            </a:r>
          </a:p>
          <a:p>
            <a:pPr>
              <a:spcAft>
                <a:spcPts val="200"/>
              </a:spcAft>
            </a:pPr>
            <a:r>
              <a:rPr lang="en-US" sz="2600"/>
              <a:t>Staff and students log in at mi.wincrsystem.com (no “www”)</a:t>
            </a:r>
          </a:p>
          <a:p>
            <a:pPr>
              <a:spcAft>
                <a:spcPts val="200"/>
              </a:spcAft>
            </a:pPr>
            <a:r>
              <a:rPr lang="en-US" sz="2600"/>
              <a:t>Respondus® Lockdown Browser required on all student devices before test day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WIN Work Readiness Assessments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Before test day (BAC — or TA if assigned by BAC):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Accommodations assigned in WIN Career Readiness System (CRS); </a:t>
            </a:r>
            <a:br>
              <a:rPr lang="en-US" sz="2600"/>
            </a:br>
            <a:r>
              <a:rPr lang="en-US" sz="2600"/>
              <a:t>test sessions created; test tickets generated</a:t>
            </a:r>
          </a:p>
          <a:p>
            <a:pPr>
              <a:spcAft>
                <a:spcPts val="200"/>
              </a:spcAft>
            </a:pPr>
            <a:r>
              <a:rPr lang="en-US" sz="2600" b="1"/>
              <a:t>On test day — Test Administrators (you):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Log in to WIN CRS → Assessment Assignment Grid → pull students in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Verify accommodations → read script→ distribute test tickets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Click Apply Changes to unlock the test → monitor students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Collect all materials when done → return to BAC immediately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Log in at mi.wincrsystem.com with test ticket credentials</a:t>
            </a:r>
          </a:p>
          <a:p>
            <a:pPr lvl="1">
              <a:spcAft>
                <a:spcPts val="200"/>
              </a:spcAft>
            </a:pPr>
            <a:r>
              <a:rPr lang="en-US" sz="2600" b="1">
                <a:solidFill>
                  <a:srgbClr val="4B1349"/>
                </a:solidFill>
              </a:rPr>
              <a:t>Complete tutorials (optional)</a:t>
            </a:r>
            <a:r>
              <a:rPr lang="en-US" sz="2600"/>
              <a:t>, then take each component at TA direction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Can view scores and credentials after all three components are submitted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WIN Testing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/>
              <a:t>Work Ready Math - 60 minutes (calculator allowed - embedded scientific calculator online)</a:t>
            </a:r>
          </a:p>
          <a:p>
            <a:pPr fontAlgn="base">
              <a:spcAft>
                <a:spcPts val="600"/>
              </a:spcAft>
            </a:pPr>
            <a:r>
              <a:rPr lang="en-US"/>
              <a:t>Work Ready Reading - 60 minutes (no calculator)</a:t>
            </a:r>
          </a:p>
          <a:p>
            <a:pPr fontAlgn="base">
              <a:spcAft>
                <a:spcPts val="600"/>
              </a:spcAft>
            </a:pPr>
            <a:r>
              <a:rPr lang="en-US"/>
              <a:t>Work Ready Data - 60 minutes (no calculator)</a:t>
            </a:r>
          </a:p>
          <a:p>
            <a:pPr fontAlgn="base">
              <a:spcAft>
                <a:spcPts val="600"/>
              </a:spcAft>
            </a:pPr>
            <a:r>
              <a:rPr lang="en-US"/>
              <a:t>Total testing time: 3 hours</a:t>
            </a:r>
          </a:p>
          <a:p>
            <a:pPr fontAlgn="base">
              <a:spcAft>
                <a:spcPts val="600"/>
              </a:spcAft>
            </a:pPr>
            <a:r>
              <a:rPr lang="en-US"/>
              <a:t>Breaks: Optional between components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Test Components &amp; Timing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Standard Tools — available to ALL students, no accommodation needed: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Calculator (Math only), color overlay, highlighting, magnification, </a:t>
            </a:r>
            <a:br>
              <a:rPr lang="en-US" sz="2600"/>
            </a:br>
            <a:r>
              <a:rPr lang="en-US" sz="2600"/>
              <a:t>line reader, scratch paper, </a:t>
            </a:r>
            <a:r>
              <a:rPr lang="en-US" sz="2600">
                <a:hlinkClick r:id="rId3"/>
              </a:rPr>
              <a:t>formula sheet </a:t>
            </a:r>
            <a:r>
              <a:rPr lang="en-US" sz="2600"/>
              <a:t>(Math), timer, repeated directions</a:t>
            </a:r>
          </a:p>
          <a:p>
            <a:pPr>
              <a:spcAft>
                <a:spcPts val="200"/>
              </a:spcAft>
            </a:pPr>
            <a:r>
              <a:rPr lang="en-US" sz="2600" b="1"/>
              <a:t>Embedded Accommodations — require IEP, 504, or EL designation: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SpeechStream® (text-to-speech), Extended Time (1.5x or 2x), ASL (embedded video), Spanish (translated form)</a:t>
            </a:r>
          </a:p>
          <a:p>
            <a:pPr>
              <a:spcAft>
                <a:spcPts val="200"/>
              </a:spcAft>
            </a:pPr>
            <a:r>
              <a:rPr lang="en-US" sz="2600" b="1"/>
              <a:t>Scores &amp; Credentials: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Students see scores </a:t>
            </a:r>
            <a:r>
              <a:rPr lang="en-US" sz="2600" b="1"/>
              <a:t>only</a:t>
            </a:r>
            <a:r>
              <a:rPr lang="en-US" sz="2600"/>
              <a:t> after all three components are submitted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Credential level appears on student dashboard and can be downloaded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If students choose to provide email in WIN CRS, digital credentials can be shared on social media, resumes, email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Features &amp;</a:t>
            </a:r>
            <a:r>
              <a:rPr lang="he-IL"/>
              <a:t> </a:t>
            </a:r>
            <a:r>
              <a:rPr lang="en-US"/>
              <a:t>Supports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41A22-F464-FB4D-A307-B76C891EC2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A19133-5218-2E49-9D56-14CAFE70F1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C9B9A4D-EAC1-1A4A-A744-B13EA83825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0839E4D-5B2C-8E40-9A84-7C2676E3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4BE56-54CB-6747-AF90-E8AAD427A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6E19A-FF3D-6645-A79A-1CE512E65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Before Testing</a:t>
            </a:r>
          </a:p>
        </p:txBody>
      </p:sp>
    </p:spTree>
    <p:extLst>
      <p:ext uri="{BB962C8B-B14F-4D97-AF65-F5344CB8AC3E}">
        <p14:creationId xmlns:p14="http://schemas.microsoft.com/office/powerpoint/2010/main" val="317559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Review the </a:t>
            </a:r>
            <a:r>
              <a:rPr lang="en-US" sz="2600" b="1">
                <a:hlinkClick r:id="rId3"/>
              </a:rPr>
              <a:t>Online Test Administration Manual</a:t>
            </a:r>
            <a:r>
              <a:rPr lang="en-US" sz="2600">
                <a:hlinkClick r:id="rId3"/>
              </a:rPr>
              <a:t> </a:t>
            </a:r>
            <a:r>
              <a:rPr lang="en-US" sz="2600"/>
              <a:t>(TAM)</a:t>
            </a:r>
          </a:p>
          <a:p>
            <a:pPr>
              <a:spcAft>
                <a:spcPts val="200"/>
              </a:spcAft>
            </a:pPr>
            <a:r>
              <a:rPr lang="en-US" sz="2600" b="1"/>
              <a:t>Complete </a:t>
            </a:r>
            <a:r>
              <a:rPr lang="en-US" sz="2600" b="1">
                <a:hlinkClick r:id="rId4"/>
              </a:rPr>
              <a:t>MDE Assessment Security </a:t>
            </a:r>
            <a:r>
              <a:rPr lang="en-US" sz="2600" b="1"/>
              <a:t>training</a:t>
            </a:r>
          </a:p>
          <a:p>
            <a:pPr marL="457200" indent="-4572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/>
              <a:t>Read the </a:t>
            </a:r>
            <a:r>
              <a:rPr lang="en-US" sz="2600">
                <a:hlinkClick r:id="rId5"/>
              </a:rPr>
              <a:t>Assessment Security for Test Administrators </a:t>
            </a:r>
            <a:r>
              <a:rPr lang="en-US" sz="2600"/>
              <a:t>document</a:t>
            </a:r>
          </a:p>
          <a:p>
            <a:pPr algn="ctr">
              <a:spcAft>
                <a:spcPts val="200"/>
              </a:spcAft>
            </a:pPr>
            <a:r>
              <a:rPr lang="en-US" sz="2600" b="1"/>
              <a:t>or</a:t>
            </a:r>
          </a:p>
          <a:p>
            <a:pPr marL="457200" indent="-4572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/>
              <a:t>Complete </a:t>
            </a:r>
            <a:r>
              <a:rPr lang="en-US" sz="2600">
                <a:hlinkClick r:id="rId6"/>
              </a:rPr>
              <a:t>Michigan Virtual </a:t>
            </a:r>
            <a:r>
              <a:rPr lang="en-US" sz="2600"/>
              <a:t>modules</a:t>
            </a:r>
          </a:p>
          <a:p>
            <a:pPr>
              <a:spcAft>
                <a:spcPts val="200"/>
              </a:spcAft>
            </a:pPr>
            <a:r>
              <a:rPr lang="en-US" sz="2600" b="1"/>
              <a:t>Sign the </a:t>
            </a:r>
            <a:r>
              <a:rPr lang="en-US" sz="2600" b="1">
                <a:hlinkClick r:id="rId7"/>
              </a:rPr>
              <a:t>OEAA Security Compliance Form</a:t>
            </a:r>
            <a:r>
              <a:rPr lang="en-US" sz="2600">
                <a:hlinkClick r:id="rId7"/>
              </a:rPr>
              <a:t> </a:t>
            </a:r>
            <a:r>
              <a:rPr lang="en-US" sz="2600"/>
              <a:t>— </a:t>
            </a:r>
            <a:r>
              <a:rPr lang="en-US" sz="2600">
                <a:solidFill>
                  <a:srgbClr val="4B1349"/>
                </a:solidFill>
              </a:rPr>
              <a:t>do this today during training</a:t>
            </a:r>
          </a:p>
          <a:p>
            <a:pPr>
              <a:spcAft>
                <a:spcPts val="200"/>
              </a:spcAft>
            </a:pPr>
            <a:r>
              <a:rPr lang="en-US" sz="2600" b="1"/>
              <a:t>Confirm your WIN CRS login</a:t>
            </a:r>
            <a:r>
              <a:rPr lang="en-US" sz="2600"/>
              <a:t> — log in to mi.wincrsystem.com and verify credentials work</a:t>
            </a:r>
          </a:p>
          <a:p>
            <a:pPr>
              <a:spcAft>
                <a:spcPts val="200"/>
              </a:spcAft>
            </a:pPr>
            <a:r>
              <a:rPr lang="en-US" sz="2600" b="1"/>
              <a:t>Save BAC contact info + WIN Support: 888-717-9461 Option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Administrator To-Do List - Before Test Day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/>
              <a:t>WIN is an online assessment (paper available based on student need)</a:t>
            </a:r>
          </a:p>
          <a:p>
            <a:pPr>
              <a:spcAft>
                <a:spcPts val="200"/>
              </a:spcAft>
            </a:pPr>
            <a:r>
              <a:rPr lang="en-US" sz="2600"/>
              <a:t>Each component is timed: 60 minutes</a:t>
            </a:r>
          </a:p>
          <a:p>
            <a:pPr>
              <a:spcAft>
                <a:spcPts val="200"/>
              </a:spcAft>
            </a:pPr>
            <a:r>
              <a:rPr lang="en-US" sz="2600"/>
              <a:t>Breaks between components are optional, not required</a:t>
            </a:r>
          </a:p>
          <a:p>
            <a:pPr>
              <a:spcAft>
                <a:spcPts val="200"/>
              </a:spcAft>
            </a:pPr>
            <a:r>
              <a:rPr lang="en-US" sz="2600"/>
              <a:t>Components can be given in any order and on different days within the window</a:t>
            </a:r>
          </a:p>
          <a:p>
            <a:pPr>
              <a:spcAft>
                <a:spcPts val="200"/>
              </a:spcAft>
            </a:pPr>
            <a:r>
              <a:rPr lang="en-US" sz="2600"/>
              <a:t>Test Administrators read a script before </a:t>
            </a:r>
            <a:r>
              <a:rPr lang="en-US" sz="2600" b="1"/>
              <a:t>each</a:t>
            </a:r>
            <a:r>
              <a:rPr lang="en-US" sz="2600"/>
              <a:t> component</a:t>
            </a:r>
          </a:p>
          <a:p>
            <a:pPr>
              <a:spcAft>
                <a:spcPts val="200"/>
              </a:spcAft>
            </a:pPr>
            <a:r>
              <a:rPr lang="en-US" sz="2600"/>
              <a:t>All testing is completed on school days within the test administration window: </a:t>
            </a:r>
            <a:r>
              <a:rPr lang="en-US" sz="2600" b="1"/>
              <a:t>April 6 – May 1, 2026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Test Administrators cannot administer the test to their own relatives; contact your Building Assessment Coordinator if you have a relative assigned to your test sessions.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Testing Clarifications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Test Tickets</a:t>
            </a:r>
            <a:r>
              <a:rPr lang="en-US" sz="2600"/>
              <a:t> — one per student; secure item; never leave unattended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 Roster</a:t>
            </a:r>
            <a:r>
              <a:rPr lang="en-US" sz="2600"/>
              <a:t> — list of students in your session; also secure</a:t>
            </a:r>
          </a:p>
          <a:p>
            <a:pPr>
              <a:spcAft>
                <a:spcPts val="200"/>
              </a:spcAft>
            </a:pPr>
            <a:r>
              <a:rPr lang="en-US" sz="2600" b="1"/>
              <a:t>Accommodations List</a:t>
            </a:r>
            <a:r>
              <a:rPr lang="en-US" sz="2600"/>
              <a:t> — which students have IEP/504 accommodations</a:t>
            </a:r>
          </a:p>
          <a:p>
            <a:pPr>
              <a:spcAft>
                <a:spcPts val="200"/>
              </a:spcAft>
            </a:pPr>
            <a:r>
              <a:rPr lang="en-US" sz="2600" b="1"/>
              <a:t>Test Administration Script</a:t>
            </a:r>
            <a:r>
              <a:rPr lang="en-US" sz="2600"/>
              <a:t> — word-for-word directions to read aloud</a:t>
            </a:r>
          </a:p>
          <a:p>
            <a:pPr>
              <a:spcAft>
                <a:spcPts val="200"/>
              </a:spcAft>
            </a:pPr>
            <a:r>
              <a:rPr lang="en-US" sz="2600" b="1"/>
              <a:t>Word-to-word dictionary</a:t>
            </a:r>
            <a:r>
              <a:rPr lang="en-US" sz="2600"/>
              <a:t> — paper only; for EL students</a:t>
            </a:r>
          </a:p>
          <a:p>
            <a:pPr>
              <a:spcAft>
                <a:spcPts val="200"/>
              </a:spcAft>
            </a:pPr>
            <a:r>
              <a:rPr lang="en-US" sz="2600" b="1"/>
              <a:t>Headphones</a:t>
            </a:r>
            <a:r>
              <a:rPr lang="en-US" sz="2600"/>
              <a:t> — for students using SpeechStream®</a:t>
            </a:r>
          </a:p>
          <a:p>
            <a:pPr>
              <a:spcAft>
                <a:spcPts val="200"/>
              </a:spcAft>
            </a:pPr>
            <a:r>
              <a:rPr lang="en-US" sz="2400">
                <a:solidFill>
                  <a:srgbClr val="4B1349"/>
                </a:solidFill>
              </a:rPr>
              <a:t>[If anything is missing, contact BAC: name/contact here]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Materials You Will Receive from Your BAC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8A869-C7BD-8D4C-8D7F-096C6692BA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C0D9FE-2641-1D4F-B8AE-24E463684E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428436-3B3C-5148-B0F7-41C67D3B2D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234711-7CA1-9644-85DE-5ED45DE14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1E1B3-752B-6848-A095-25BA82868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[Insert your building/district testing schedule here]​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967588-36CE-8742-B840-BD8CD270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Administration Schedule</a:t>
            </a:r>
          </a:p>
        </p:txBody>
      </p:sp>
    </p:spTree>
    <p:extLst>
      <p:ext uri="{BB962C8B-B14F-4D97-AF65-F5344CB8AC3E}">
        <p14:creationId xmlns:p14="http://schemas.microsoft.com/office/powerpoint/2010/main" val="1055915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You MUST read the testing script word for word before each component</a:t>
            </a:r>
          </a:p>
          <a:p>
            <a:pPr>
              <a:spcAft>
                <a:spcPts val="200"/>
              </a:spcAft>
            </a:pPr>
            <a:r>
              <a:rPr lang="en-US" sz="2600"/>
              <a:t>Scripts are in the </a:t>
            </a:r>
            <a:r>
              <a:rPr lang="en-US" sz="2600">
                <a:hlinkClick r:id="rId3"/>
              </a:rPr>
              <a:t>TAM</a:t>
            </a:r>
            <a:r>
              <a:rPr lang="en-US" sz="2600"/>
              <a:t> (page 47) and on the </a:t>
            </a:r>
            <a:r>
              <a:rPr lang="en-US" sz="2600">
                <a:hlinkClick r:id="rId4"/>
              </a:rPr>
              <a:t>WIN Resource Page</a:t>
            </a:r>
            <a:endParaRPr lang="en-US" sz="2600"/>
          </a:p>
          <a:p>
            <a:pPr>
              <a:spcAft>
                <a:spcPts val="200"/>
              </a:spcAft>
            </a:pPr>
            <a:r>
              <a:rPr lang="en-US" sz="2600" b="1"/>
              <a:t>The script covers: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Testing Rules, Login, Tutorials, Test Information, Starting the Test, After Each Test, After Final Assessment</a:t>
            </a:r>
          </a:p>
          <a:p>
            <a:pPr>
              <a:spcAft>
                <a:spcPts val="200"/>
              </a:spcAft>
            </a:pPr>
            <a:r>
              <a:rPr lang="en-US" sz="2600" b="1"/>
              <a:t>Rules for script delivery: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Do not paraphrase, summarize, or skip sections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Read [SAY:] sections exactly as written</a:t>
            </a:r>
          </a:p>
          <a:p>
            <a:pPr lvl="1">
              <a:spcAft>
                <a:spcPts val="200"/>
              </a:spcAft>
            </a:pPr>
            <a:r>
              <a:rPr lang="en-US" sz="2600" b="1"/>
              <a:t>You may ONLY answer questions about directions — NEVER about test content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Test Administration Script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>
                <a:solidFill>
                  <a:srgbClr val="4B1349"/>
                </a:solidFill>
              </a:rPr>
              <a:t>[Include information about how Test Administrators are aware of, monitor, </a:t>
            </a:r>
            <a:br>
              <a:rPr lang="en-US" sz="2600">
                <a:solidFill>
                  <a:srgbClr val="4B1349"/>
                </a:solidFill>
              </a:rPr>
            </a:br>
            <a:r>
              <a:rPr lang="en-US" sz="2600">
                <a:solidFill>
                  <a:srgbClr val="4B1349"/>
                </a:solidFill>
              </a:rPr>
              <a:t>and are give access to accommodations materials, as needed]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Accommodations - Your Role Before Test Day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>
                <a:hlinkClick r:id="rId3"/>
              </a:rPr>
              <a:t>Standard Tools available </a:t>
            </a:r>
            <a:r>
              <a:rPr lang="en-US"/>
              <a:t>to ALL students:</a:t>
            </a:r>
          </a:p>
          <a:p>
            <a:pPr fontAlgn="base">
              <a:spcAft>
                <a:spcPts val="600"/>
              </a:spcAft>
            </a:pPr>
            <a:r>
              <a:rPr lang="en-US"/>
              <a:t>Online/personal calculators (Work Ready Math only)</a:t>
            </a:r>
          </a:p>
          <a:p>
            <a:pPr fontAlgn="base">
              <a:spcAft>
                <a:spcPts val="600"/>
              </a:spcAft>
            </a:pPr>
            <a:r>
              <a:rPr lang="en-US"/>
              <a:t>Color overlay &amp; highlighting</a:t>
            </a:r>
          </a:p>
          <a:p>
            <a:pPr fontAlgn="base">
              <a:spcAft>
                <a:spcPts val="600"/>
              </a:spcAft>
            </a:pPr>
            <a:r>
              <a:rPr lang="en-US"/>
              <a:t>Magnification &amp; zoom</a:t>
            </a:r>
          </a:p>
          <a:p>
            <a:pPr fontAlgn="base">
              <a:spcAft>
                <a:spcPts val="600"/>
              </a:spcAft>
            </a:pPr>
            <a:r>
              <a:rPr lang="en-US"/>
              <a:t>Scratch paper (must be collected and shredded)</a:t>
            </a:r>
          </a:p>
          <a:p>
            <a:pPr fontAlgn="base">
              <a:spcAft>
                <a:spcPts val="600"/>
              </a:spcAft>
            </a:pPr>
            <a:r>
              <a:rPr lang="en-US"/>
              <a:t>Formula sheet (Math only - embedded)</a:t>
            </a:r>
          </a:p>
          <a:p>
            <a:pPr fontAlgn="base">
              <a:spcAft>
                <a:spcPts val="600"/>
              </a:spcAft>
            </a:pPr>
            <a:r>
              <a:rPr lang="en-US"/>
              <a:t>Timer display, Line reader, Repeated directions, Individual administration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Standard Tools and Features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5FCA4-F369-05B5-608C-898FD1B43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07941-C36D-EB95-9810-8E80F7F42C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DB8349-F264-AAF3-0130-E6387DA60F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57FD13-ED62-B990-3375-96C77C1C2B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56B66B5-9376-34A1-05C2-E79CC3EF1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8440E-6B9F-AB36-F596-D667EDF4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WIN Standard Tools and Features - Continued</a:t>
            </a:r>
            <a:endParaRPr lang="en-US"/>
          </a:p>
        </p:txBody>
      </p:sp>
      <p:pic>
        <p:nvPicPr>
          <p:cNvPr id="11" name="Picture 10" descr="A table listing the standard tools and features available in WIN.">
            <a:hlinkClick r:id="rId2"/>
            <a:extLst>
              <a:ext uri="{FF2B5EF4-FFF2-40B4-BE49-F238E27FC236}">
                <a16:creationId xmlns:a16="http://schemas.microsoft.com/office/drawing/2014/main" id="{4AF0EA0E-050C-B5CC-FEB1-FD0091D22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334" y="1171954"/>
            <a:ext cx="6808138" cy="502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89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>
                <a:hlinkClick r:id="rId3"/>
              </a:rPr>
              <a:t>WIN accommodations </a:t>
            </a:r>
            <a:r>
              <a:rPr lang="en-US"/>
              <a:t>are embedded in the online testing system and assigned by Building/District Assessment Coordinator:</a:t>
            </a:r>
          </a:p>
          <a:p>
            <a:pPr fontAlgn="base">
              <a:spcAft>
                <a:spcPts val="600"/>
              </a:spcAft>
            </a:pPr>
            <a:r>
              <a:rPr lang="en-US"/>
              <a:t>SpeechStream® (text-to-speech for oral administration)</a:t>
            </a:r>
          </a:p>
          <a:p>
            <a:pPr fontAlgn="base">
              <a:spcAft>
                <a:spcPts val="600"/>
              </a:spcAft>
            </a:pPr>
            <a:r>
              <a:rPr lang="en-US"/>
              <a:t>Extended Time (1.5x or 2x)</a:t>
            </a:r>
          </a:p>
          <a:p>
            <a:pPr fontAlgn="base">
              <a:spcAft>
                <a:spcPts val="600"/>
              </a:spcAft>
            </a:pPr>
            <a:r>
              <a:rPr lang="en-US"/>
              <a:t>American Sign Language (ASL)</a:t>
            </a:r>
          </a:p>
          <a:p>
            <a:pPr fontAlgn="base">
              <a:spcAft>
                <a:spcPts val="600"/>
              </a:spcAft>
            </a:pPr>
            <a:r>
              <a:rPr lang="en-US"/>
              <a:t>Spanish Testing</a:t>
            </a:r>
          </a:p>
          <a:p>
            <a:pPr fontAlgn="base">
              <a:spcAft>
                <a:spcPts val="600"/>
              </a:spcAft>
            </a:pPr>
            <a:r>
              <a:rPr lang="en-US"/>
              <a:t>All accommodations require IEP or 504 plan (Spanish can be assigned for EL needs without IEP/504)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Accommodations (Embedded)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E6B84-872C-43EE-C1C6-FA5F2C032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5A49DF-118F-A743-BD17-62F9A36B8D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B781C6-C3D5-3251-0B55-FC149AB743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620F81-B543-966B-078C-83D3D343A4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74CB6EE-A800-8F9B-C412-14E10FE1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CF210-BAEB-8BDF-E548-51BBD302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Accommodations</a:t>
            </a:r>
          </a:p>
        </p:txBody>
      </p:sp>
      <p:pic>
        <p:nvPicPr>
          <p:cNvPr id="11" name="Content Placeholder 10" descr="A table showing the various accommodations available for the WIN Work Readiness Assessment.">
            <a:hlinkClick r:id="rId2"/>
            <a:extLst>
              <a:ext uri="{FF2B5EF4-FFF2-40B4-BE49-F238E27FC236}">
                <a16:creationId xmlns:a16="http://schemas.microsoft.com/office/drawing/2014/main" id="{722F065C-C25B-9A9E-A126-EB668F2B0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1130" y="1234911"/>
            <a:ext cx="9118348" cy="497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42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Secure materials for online testing: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Test tickets and student rosters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Used scratch paper (any paper with student markings)</a:t>
            </a:r>
          </a:p>
          <a:p>
            <a:pPr>
              <a:spcAft>
                <a:spcPts val="200"/>
              </a:spcAft>
            </a:pPr>
            <a:r>
              <a:rPr lang="en-US" sz="2600" b="1"/>
              <a:t>Rules for ALL secure materials: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Never leave unattended; distribute tickets individually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Count before AND after each session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Return ALL materials to BAC immediately after each session</a:t>
            </a:r>
          </a:p>
          <a:p>
            <a:pPr lvl="1">
              <a:spcAft>
                <a:spcPts val="200"/>
              </a:spcAft>
            </a:pPr>
            <a:r>
              <a:rPr lang="en-US" sz="2600" b="1"/>
              <a:t>Used scratch paper must be SHREDDED — not recycled or trashed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 chain-of-custody procedure here]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Secure Materials</a:t>
            </a:r>
            <a:r>
              <a:rPr lang="he-IL"/>
              <a:t> - </a:t>
            </a:r>
            <a:r>
              <a:rPr lang="en-US"/>
              <a:t>Handle With Care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Student finishes testing: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Collect ticket, scratch paper, calculator immediately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 needs extended time: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Do not rush; collect all materials when they finish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 started but did not finish in one session: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Collect test ticket but </a:t>
            </a:r>
            <a:r>
              <a:rPr lang="en-US" sz="2600" b="1"/>
              <a:t>do not </a:t>
            </a:r>
            <a:r>
              <a:rPr lang="en-US" sz="2600"/>
              <a:t>destroy — student needs it to log back in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 is absent: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Hold ticket securely; return to BAC at end of day; do not give to anyone else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There is NO unlock option in WIN — accidental submit = retake only, all answers deleted. This requires an Incident Report to be submitted in the OEAA Secure Site 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4B1349"/>
                </a:solidFill>
              </a:rPr>
              <a:t>[Insert local policy for Test Administrators if an Incident Report is necessary]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Test Materials - During the Session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59" y="1280955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Extended time students must be provided with their assigned extended </a:t>
            </a:r>
            <a:br>
              <a:rPr lang="en-US" sz="2600" b="1"/>
            </a:br>
            <a:r>
              <a:rPr lang="en-US" sz="2600" b="1"/>
              <a:t>accommodation if needed</a:t>
            </a:r>
          </a:p>
          <a:p>
            <a:pPr>
              <a:spcAft>
                <a:spcPts val="200"/>
              </a:spcAft>
            </a:pPr>
            <a:r>
              <a:rPr lang="en-US" sz="2600"/>
              <a:t>Plan for the room to be available for the full extended period</a:t>
            </a:r>
          </a:p>
          <a:p>
            <a:pPr>
              <a:spcAft>
                <a:spcPts val="200"/>
              </a:spcAft>
            </a:pPr>
            <a:r>
              <a:rPr lang="en-US" sz="2600"/>
              <a:t>Do not hint to students that time is almost up — the system enforces the limit</a:t>
            </a:r>
          </a:p>
          <a:p>
            <a:pPr>
              <a:spcAft>
                <a:spcPts val="200"/>
              </a:spcAft>
            </a:pPr>
            <a:r>
              <a:rPr lang="en-US" sz="2600"/>
              <a:t>Students may submit early if finished; they do not have to use all time</a:t>
            </a:r>
          </a:p>
          <a:p>
            <a:pPr>
              <a:spcAft>
                <a:spcPts val="200"/>
              </a:spcAft>
            </a:pPr>
            <a:r>
              <a:rPr lang="en-US" sz="2600"/>
              <a:t>If </a:t>
            </a:r>
            <a:r>
              <a:rPr lang="en-US" sz="2600" b="1"/>
              <a:t>all</a:t>
            </a:r>
            <a:r>
              <a:rPr lang="en-US" sz="2600"/>
              <a:t> extended-time students finish early, TA </a:t>
            </a:r>
            <a:r>
              <a:rPr lang="en-US" sz="2600" b="1"/>
              <a:t>may</a:t>
            </a:r>
            <a:r>
              <a:rPr lang="en-US" sz="2600"/>
              <a:t> assign the next assessment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[PURPLE: Insert building/district guidance for extended time room assignment and scheduling]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Materials - Extended Time Students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Students — prohibited behavior: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Having any electronic device accessible during testing (on desk, in </a:t>
            </a:r>
            <a:br>
              <a:rPr lang="en-US" sz="2600"/>
            </a:br>
            <a:r>
              <a:rPr lang="en-US" sz="2600"/>
              <a:t>pocket, within reach)</a:t>
            </a:r>
          </a:p>
          <a:p>
            <a:pPr lvl="1">
              <a:spcAft>
                <a:spcPts val="200"/>
              </a:spcAft>
            </a:pPr>
            <a:r>
              <a:rPr lang="en-US" sz="2600" b="1"/>
              <a:t>Important: accessed = prohibited behavior; using the device may result in test invalidation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The no-device rule applies until the session is fully closed, even after submitting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Staff — required: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Silence your devices; no checking email or phone during a session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building/district policy — where or how students store devices during testing]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Cell Phone &amp; Electronic Device Policy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Calculators ONLY for Work Ready Math — NOT for Reading or Data</a:t>
            </a:r>
          </a:p>
          <a:p>
            <a:pPr>
              <a:spcAft>
                <a:spcPts val="200"/>
              </a:spcAft>
            </a:pPr>
            <a:r>
              <a:rPr lang="en-US" sz="2600"/>
              <a:t>Online testing: embedded scientific calculator is built into the system</a:t>
            </a:r>
          </a:p>
          <a:p>
            <a:pPr>
              <a:spcAft>
                <a:spcPts val="200"/>
              </a:spcAft>
            </a:pPr>
            <a:r>
              <a:rPr lang="en-US" sz="2600" b="1"/>
              <a:t>If providing physical calculators: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Scientific calculators only</a:t>
            </a:r>
          </a:p>
          <a:p>
            <a:pPr lvl="1"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Calculators that automatically calculate unit conversions are NOT permitted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All calculators with memory must be cleared BEFORE and AFTER testing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Students with visual impairments: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May use specialized calculators (e.g., Orion TI-30XS Talking Calculator) per IEP/504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Talking calculators must be used with headphones or during individual administration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Calculator Policy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/>
              <a:t>Scratch paper is optional</a:t>
            </a:r>
          </a:p>
          <a:p>
            <a:pPr>
              <a:spcAft>
                <a:spcPts val="200"/>
              </a:spcAft>
            </a:pPr>
            <a:r>
              <a:rPr lang="en-US" sz="2600"/>
              <a:t>If provided: distribute when distributing test tickets</a:t>
            </a:r>
          </a:p>
          <a:p>
            <a:pPr>
              <a:spcAft>
                <a:spcPts val="200"/>
              </a:spcAft>
            </a:pPr>
            <a:r>
              <a:rPr lang="en-US" sz="2600"/>
              <a:t>Have students write their name on scratch paper immediately</a:t>
            </a:r>
          </a:p>
          <a:p>
            <a:pPr>
              <a:spcAft>
                <a:spcPts val="200"/>
              </a:spcAft>
            </a:pPr>
            <a:r>
              <a:rPr lang="en-US" sz="2600"/>
              <a:t>Collect ALL scratch paper from every student at end of each component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Used scratch paper is a SECURE material — must be SHREDDED</a:t>
            </a:r>
          </a:p>
          <a:p>
            <a:pPr>
              <a:spcAft>
                <a:spcPts val="200"/>
              </a:spcAft>
            </a:pPr>
            <a:r>
              <a:rPr lang="en-US" sz="2600"/>
              <a:t>Do not recycle, trash, or take home to shred later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[Provide information about where and how to access scratch paper, and local secure material handling procedures]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Scratch Paper Policy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/>
              <a:t>WIN Work Readiness does not have a test application; students log in</a:t>
            </a:r>
            <a:br>
              <a:rPr lang="en-US" sz="2600"/>
            </a:br>
            <a:r>
              <a:rPr lang="en-US" sz="2600"/>
              <a:t>to the WIN CRS with test ticket login information</a:t>
            </a:r>
          </a:p>
          <a:p>
            <a:pPr>
              <a:spcAft>
                <a:spcPts val="200"/>
              </a:spcAft>
            </a:pPr>
            <a:r>
              <a:rPr lang="en-US" sz="2600"/>
              <a:t>Open browser → mi.wincrsystem.com → TA instructs students and students launch the assessment → “Assessment is opening in locked browser...” → test loads</a:t>
            </a:r>
          </a:p>
          <a:p>
            <a:pPr>
              <a:spcAft>
                <a:spcPts val="200"/>
              </a:spcAft>
            </a:pPr>
            <a:r>
              <a:rPr lang="en-US" sz="2600" b="1"/>
              <a:t>If it will not launch: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Click Yes to close other programs → wait for “Opening Assessment” → Start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Chromebook “Chrome OS can’t open this page” = extension not installed → call Tech Coordinator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Other devices not launching = browser not installed correctly → call Tech Coordinator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If still unresolved → WIN Support: 888-717-9461 Option 2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Do NOT bypass the lockdown browser— security violation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err="1"/>
              <a:t>Respondus</a:t>
            </a:r>
            <a:r>
              <a:rPr lang="en-US"/>
              <a:t> Lockdown Browser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6" y="1271016"/>
            <a:ext cx="11842259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500">
                <a:latin typeface="Calibri"/>
                <a:ea typeface="Calibri"/>
                <a:cs typeface="Calibri"/>
              </a:rPr>
              <a:t>Tutorials let students practice the testing interface — not scored</a:t>
            </a:r>
          </a:p>
          <a:p>
            <a:pPr>
              <a:spcAft>
                <a:spcPts val="200"/>
              </a:spcAft>
            </a:pPr>
            <a:r>
              <a:rPr lang="en-US" sz="2500">
                <a:latin typeface="Calibri"/>
                <a:ea typeface="Calibri"/>
                <a:cs typeface="Calibri"/>
              </a:rPr>
              <a:t>Accessed using test ticket credentials at mi.wincrsystem.com</a:t>
            </a:r>
          </a:p>
          <a:p>
            <a:pPr>
              <a:spcAft>
                <a:spcPts val="200"/>
              </a:spcAft>
            </a:pPr>
            <a:r>
              <a:rPr lang="en-US" sz="2500">
                <a:latin typeface="Calibri"/>
                <a:ea typeface="Calibri"/>
                <a:cs typeface="Calibri"/>
              </a:rPr>
              <a:t>Demo videos available at: https://fast.wistia.com/embed/channel/wkgohqdi0v</a:t>
            </a:r>
          </a:p>
          <a:p>
            <a:pPr>
              <a:spcAft>
                <a:spcPts val="200"/>
              </a:spcAft>
            </a:pPr>
            <a:r>
              <a:rPr lang="en-US" sz="2500">
                <a:latin typeface="Calibri"/>
                <a:ea typeface="Calibri"/>
                <a:cs typeface="Calibri"/>
              </a:rPr>
              <a:t>Available in English and Spanish; ASL students assigned ASL tutorials</a:t>
            </a:r>
          </a:p>
          <a:p>
            <a:pPr>
              <a:spcAft>
                <a:spcPts val="200"/>
              </a:spcAft>
            </a:pPr>
            <a:r>
              <a:rPr lang="en-US" sz="2500">
                <a:latin typeface="Calibri"/>
                <a:ea typeface="Calibri"/>
                <a:cs typeface="Calibri"/>
              </a:rPr>
              <a:t>Tutorials available: Navigation (~5 min) + each component (~5 min each)</a:t>
            </a:r>
          </a:p>
          <a:p>
            <a:pPr>
              <a:spcAft>
                <a:spcPts val="200"/>
              </a:spcAft>
            </a:pPr>
            <a:r>
              <a:rPr lang="en-US" sz="2500" b="1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Best practice — arrange before test day:</a:t>
            </a:r>
          </a:p>
          <a:p>
            <a:pPr lvl="1">
              <a:spcAft>
                <a:spcPts val="200"/>
              </a:spcAft>
            </a:pPr>
            <a:r>
              <a:rPr lang="en-US" sz="2500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Show to whole class; model standard tools; let students practice on their actual testing device</a:t>
            </a:r>
          </a:p>
          <a:p>
            <a:pPr>
              <a:spcAft>
                <a:spcPts val="200"/>
              </a:spcAft>
            </a:pPr>
            <a:r>
              <a:rPr lang="en-US" sz="2500" b="1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If tutorials have not been done before test day:</a:t>
            </a:r>
          </a:p>
          <a:p>
            <a:pPr lvl="1">
              <a:spcAft>
                <a:spcPts val="200"/>
              </a:spcAft>
            </a:pPr>
            <a:r>
              <a:rPr lang="en-US" sz="2500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Allow ~10 extra minutes; script includes directions for running tutorials on test day</a:t>
            </a:r>
            <a:br>
              <a:rPr lang="en-US" sz="2500">
                <a:solidFill>
                  <a:srgbClr val="4B1349"/>
                </a:solidFill>
                <a:latin typeface="Calibri"/>
                <a:ea typeface="Calibri"/>
                <a:cs typeface="Calibri"/>
              </a:rPr>
            </a:br>
            <a:br>
              <a:rPr lang="en-US" sz="2500">
                <a:latin typeface="Calibri"/>
                <a:ea typeface="Calibri"/>
                <a:cs typeface="Calibri"/>
              </a:rPr>
            </a:br>
            <a:r>
              <a:rPr lang="en-US" sz="2500" b="1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[This task can be completed on test day, or before test day. Insert local policy.]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Assessment Tutorials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9" y="1380347"/>
            <a:ext cx="11703108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Before students arrive, verify: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Seating: enough space between students that no one can view screens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Walls: all instructional materials removed or covered (word walls, formulas, test-taking tips)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Devices: all computers on and Lockdown Browser tested, charging cords as needed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Post a “Testing in Progress — Do Not Disturb” sign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Coordinate with office: no intercom announcements during sessions if possible</a:t>
            </a:r>
          </a:p>
          <a:p>
            <a:pPr>
              <a:spcAft>
                <a:spcPts val="200"/>
              </a:spcAft>
            </a:pPr>
            <a:r>
              <a:rPr lang="en-US" sz="2600" b="1"/>
              <a:t>Only trained testing staff in the room — no parents, volunteers, other staff, media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Non-authorized person in room = testing irregularity requiring incident report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building-specific room setup requirements]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Preparing the Testing Environment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/>
              <a:t>WIN has no required TA-to-student ratio; WIN recommends 1:30 ratio.</a:t>
            </a:r>
          </a:p>
          <a:p>
            <a:pPr>
              <a:spcAft>
                <a:spcPts val="200"/>
              </a:spcAft>
            </a:pPr>
            <a:r>
              <a:rPr lang="en-US" sz="2600" b="1"/>
              <a:t>There must be enough staff to actively monitor ALL students throughout </a:t>
            </a:r>
            <a:br>
              <a:rPr lang="en-US" sz="2600" b="1"/>
            </a:br>
            <a:r>
              <a:rPr lang="en-US" sz="2600" b="1"/>
              <a:t>the session</a:t>
            </a:r>
          </a:p>
          <a:p>
            <a:pPr>
              <a:spcAft>
                <a:spcPts val="200"/>
              </a:spcAft>
            </a:pPr>
            <a:r>
              <a:rPr lang="en-US" sz="2600"/>
              <a:t>All staff in the room must be trained in WIN test administration policies</a:t>
            </a:r>
          </a:p>
          <a:p>
            <a:pPr>
              <a:spcAft>
                <a:spcPts val="200"/>
              </a:spcAft>
            </a:pPr>
            <a:r>
              <a:rPr lang="en-US" sz="2600" b="1"/>
              <a:t>Give additional staff clear roles before the session: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Walk a different section of the room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Distribute and collect materials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Support students using accommodations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For dictation accommodation: requires TWO trained staff (one admin, one scribe)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 guidance for proctor roles and assignments]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You Have Additional Staff During Testing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71F073-A3E5-3441-BE24-BE4D8760EC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3351B6-1920-FC4C-BEE8-D6385ACF03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DBEB00-A314-7D4D-B1B8-93589E4D4C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 descr="placeholder for logo or graphic">
            <a:extLst>
              <a:ext uri="{FF2B5EF4-FFF2-40B4-BE49-F238E27FC236}">
                <a16:creationId xmlns:a16="http://schemas.microsoft.com/office/drawing/2014/main" id="{6168EDAF-279A-E44B-AD0F-C2C73D5F61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22A92-BB3D-9840-B04D-E8180AEF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/>
              <a:t>Only Test Administrators and staff who are trained in the administration policies and procedures for the assessment being administered are allowed in the testing room during testing.</a:t>
            </a:r>
          </a:p>
          <a:p>
            <a:pPr lvl="1"/>
            <a:r>
              <a:rPr lang="en-US" sz="2600"/>
              <a:t>Parents, volunteers, other staff members, media, and any other community members are NOT allowed in the test room during testing for any reason, even to support students with behavioral needs. </a:t>
            </a:r>
          </a:p>
          <a:p>
            <a:pPr lvl="1"/>
            <a:r>
              <a:rPr lang="en-US" sz="2600"/>
              <a:t>If any non-authorized person is in the room during testing this is a test irregularity and requires an incident report to be submitted to the MDE Office of Educational Assessment and Accountability (OEAA) for review.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2F438-DA95-C049-96A7-861963DA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is allowed in the room during testing</a:t>
            </a:r>
          </a:p>
        </p:txBody>
      </p:sp>
    </p:spTree>
    <p:extLst>
      <p:ext uri="{BB962C8B-B14F-4D97-AF65-F5344CB8AC3E}">
        <p14:creationId xmlns:p14="http://schemas.microsoft.com/office/powerpoint/2010/main" val="4230971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AF7C4CD-B8B3-2947-9D30-97344FA2DD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0312A8-753E-FA49-7669-BEABC9EFD6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B8BD29-0340-22D0-B9EB-DF5C58D18D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9C568-087F-9FB4-3062-32D501D1B6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915EA4-70E5-1C3B-E8C5-6AF697E68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CA9FE0C-C123-F28C-CA88-200642BF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Test Administrator Test Day Tasks in the WIN Career Readiness System</a:t>
            </a:r>
          </a:p>
        </p:txBody>
      </p:sp>
    </p:spTree>
    <p:extLst>
      <p:ext uri="{BB962C8B-B14F-4D97-AF65-F5344CB8AC3E}">
        <p14:creationId xmlns:p14="http://schemas.microsoft.com/office/powerpoint/2010/main" val="323307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7" y="1271016"/>
            <a:ext cx="11891953" cy="4824984"/>
          </a:xfrm>
        </p:spPr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3000">
                <a:latin typeface="Calibri"/>
                <a:ea typeface="Calibri"/>
                <a:cs typeface="Calibri"/>
              </a:rPr>
              <a:t>On test day, Test Administrators will: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latin typeface="Calibri"/>
                <a:ea typeface="Calibri"/>
                <a:cs typeface="Calibri"/>
              </a:rPr>
              <a:t>1. Log in to WIN Career Readiness System at </a:t>
            </a:r>
            <a:r>
              <a:rPr lang="en-US" sz="3000">
                <a:latin typeface="Calibri"/>
                <a:ea typeface="Calibri"/>
                <a:cs typeface="Calibri"/>
                <a:hlinkClick r:id="rId2" action="ppaction://hlinkfile"/>
              </a:rPr>
              <a:t>mi.wincrsystem.com</a:t>
            </a:r>
            <a:endParaRPr lang="en-US" sz="3000">
              <a:latin typeface="Calibri"/>
              <a:ea typeface="Calibri"/>
              <a:cs typeface="Calibri"/>
            </a:endParaRPr>
          </a:p>
          <a:p>
            <a:pPr fontAlgn="base">
              <a:spcAft>
                <a:spcPts val="600"/>
              </a:spcAft>
            </a:pPr>
            <a:r>
              <a:rPr lang="en-US" sz="3000">
                <a:latin typeface="Calibri"/>
                <a:ea typeface="Calibri"/>
                <a:cs typeface="Calibri"/>
              </a:rPr>
              <a:t>2. Navigate to Assessment Assignment Grid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latin typeface="Calibri"/>
                <a:ea typeface="Calibri"/>
                <a:cs typeface="Calibri"/>
              </a:rPr>
              <a:t>3. Select test session group(s) to pull students into grid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latin typeface="Calibri"/>
                <a:ea typeface="Calibri"/>
                <a:cs typeface="Calibri"/>
              </a:rPr>
              <a:t>4. Verify all students are in grid with correct accommodations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latin typeface="Calibri"/>
                <a:ea typeface="Calibri"/>
                <a:cs typeface="Calibri"/>
              </a:rPr>
              <a:t>5. Select "Apply Changes" when students are ready to begin</a:t>
            </a:r>
          </a:p>
          <a:p>
            <a:pPr fontAlgn="base">
              <a:spcAft>
                <a:spcPts val="600"/>
              </a:spcAft>
            </a:pPr>
            <a:endParaRPr lang="en-US" sz="3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Day: Logging into WIN CRS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95744-53FC-35ED-DBA0-A120E0BBD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FF3577-1E62-1C6D-2975-EA3F8166CE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0D9A30-4152-CEC7-5249-7AA435E771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6F4F07-E100-E690-C55F-97086BB3AA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79F5722-D33C-1855-36DC-73790391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E4BCD-E4B8-9B03-F8B2-41B91A5AD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200000"/>
              </a:lnSpc>
              <a:spcAft>
                <a:spcPts val="600"/>
              </a:spcAft>
            </a:pPr>
            <a:r>
              <a:rPr lang="en-US" sz="3600"/>
              <a:t>Step-by-step instructions and screenshots are also available in “Appendix D – Test Administrator Testing Duties” (page 40) in the </a:t>
            </a:r>
            <a:r>
              <a:rPr lang="en-US" sz="3600">
                <a:hlinkClick r:id="rId2"/>
              </a:rPr>
              <a:t>Online Test Administration Manual</a:t>
            </a:r>
            <a:endParaRPr lang="en-US" sz="3600"/>
          </a:p>
          <a:p>
            <a:pPr fontAlgn="base">
              <a:lnSpc>
                <a:spcPct val="200000"/>
              </a:lnSpc>
              <a:spcAft>
                <a:spcPts val="600"/>
              </a:spcAft>
            </a:pPr>
            <a:endParaRPr lang="en-US" sz="3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B01D88-33AB-C486-B493-7A6BE0936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Test Day: Logging into WIN CRS - Continued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04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D31A8D-A320-5307-6F0F-3503B03C30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2DF4E-A1BA-B604-816D-7CC727EBE0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1B9EC-F701-C8B6-818D-9B03E4920B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6A3136D-A817-9BD9-B696-FBC390AB2A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ECC99-457F-9BE7-B0ED-1FC0D3015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16" y="1310773"/>
            <a:ext cx="11096822" cy="895714"/>
          </a:xfrm>
        </p:spPr>
        <p:txBody>
          <a:bodyPr/>
          <a:lstStyle/>
          <a:p>
            <a:r>
              <a:rPr lang="en-US"/>
              <a:t>Go to the Products dropdown – Select Work Readiness Assessments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6BD9CB7-F54D-E151-E37C-8BE842BD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your Test Session Group(s)</a:t>
            </a:r>
          </a:p>
        </p:txBody>
      </p:sp>
      <p:pic>
        <p:nvPicPr>
          <p:cNvPr id="9" name="Picture 8" descr="WIN CRSystem main menu screenshot showing where to click to get to the assessments">
            <a:extLst>
              <a:ext uri="{FF2B5EF4-FFF2-40B4-BE49-F238E27FC236}">
                <a16:creationId xmlns:a16="http://schemas.microsoft.com/office/drawing/2014/main" id="{7352F1B8-5E34-58B9-DDA4-4D5951078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25" y="2644007"/>
            <a:ext cx="11449638" cy="198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08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AB90EA-BC32-0949-4D3B-A0373015AB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8FA098-2FEA-5BE7-19F0-42FC4AE2D0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DB28E-D5BC-B7FF-23A9-2C91DA153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E691275-71FD-9625-4FBF-795CCD1A1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Search “List by Test Session”</a:t>
            </a:r>
          </a:p>
        </p:txBody>
      </p:sp>
      <p:pic>
        <p:nvPicPr>
          <p:cNvPr id="17" name="Picture Placeholder 16" descr="Logo Place holder">
            <a:extLst>
              <a:ext uri="{FF2B5EF4-FFF2-40B4-BE49-F238E27FC236}">
                <a16:creationId xmlns:a16="http://schemas.microsoft.com/office/drawing/2014/main" id="{EF99B614-5EB0-A271-4E31-AF8904D8EA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7458" r="27458"/>
          <a:stretch/>
        </p:blipFill>
        <p:spPr>
          <a:prstGeom prst="rect">
            <a:avLst/>
          </a:prstGeom>
        </p:spPr>
      </p:pic>
      <p:pic>
        <p:nvPicPr>
          <p:cNvPr id="18" name="Picture 17" descr="A screenshot from the WIN CRSystem showing what radio button to select and what to click to search for test sessions ">
            <a:extLst>
              <a:ext uri="{FF2B5EF4-FFF2-40B4-BE49-F238E27FC236}">
                <a16:creationId xmlns:a16="http://schemas.microsoft.com/office/drawing/2014/main" id="{CAE068D1-9B5F-D10E-74C3-296D466569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" y="709613"/>
            <a:ext cx="119538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510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0FB9AD-4433-FE27-7897-DE77BC878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31EEA-14F3-058B-D9E3-34B8EC3DA9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B5BE5-A449-2103-1E08-FE1085BA96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87A16F-AEF2-A05F-3A65-366E33840A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B30A4-DE51-271A-89E7-C72AA72D6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" y="1271015"/>
            <a:ext cx="10228540" cy="885775"/>
          </a:xfrm>
        </p:spPr>
        <p:txBody>
          <a:bodyPr/>
          <a:lstStyle/>
          <a:p>
            <a:r>
              <a:rPr lang="en-US"/>
              <a:t>Scroll down after you select Search to find your assigned test sessions: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5D0FA76-8576-EB12-0C1D-8C1A25A77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 your assigned test session</a:t>
            </a:r>
          </a:p>
        </p:txBody>
      </p:sp>
      <p:pic>
        <p:nvPicPr>
          <p:cNvPr id="11" name="Picture 10" descr="A screenshot from the WIN CRSystem showing where would test session show up when searching. ">
            <a:extLst>
              <a:ext uri="{FF2B5EF4-FFF2-40B4-BE49-F238E27FC236}">
                <a16:creationId xmlns:a16="http://schemas.microsoft.com/office/drawing/2014/main" id="{A78F28C7-1D7C-52B6-D6D0-B3D3948C5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09" y="2279591"/>
            <a:ext cx="11303581" cy="229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16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F9E5F4-0ABD-DB01-4977-0C23D147E4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6DBB3-7C77-CE95-D7D8-AF3B4AA1CD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8C940-733B-54A3-120F-97D6810E2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1BCDA4-911A-9EC6-8395-C4802336E7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9BBC31-72F5-39E1-8B0D-73DEFBBC5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4403"/>
            <a:ext cx="11504327" cy="1482123"/>
          </a:xfr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When you select your class, you will be able to see students </a:t>
            </a:r>
            <a:br>
              <a:rPr lang="en-US"/>
            </a:br>
            <a:r>
              <a:rPr lang="en-US">
                <a:latin typeface="Calibri"/>
                <a:ea typeface="Calibri"/>
                <a:cs typeface="Calibri"/>
              </a:rPr>
              <a:t>in your test session, select Add all to pull students into the Assessment Assignment Grid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08DC462-DB23-1472-C4FD-2F948D53E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 Students</a:t>
            </a:r>
          </a:p>
        </p:txBody>
      </p:sp>
      <p:pic>
        <p:nvPicPr>
          <p:cNvPr id="9" name="Picture 8" descr="A screenshot from the WIN CRSystem showing how to add students in your test session into the assessment grid">
            <a:extLst>
              <a:ext uri="{FF2B5EF4-FFF2-40B4-BE49-F238E27FC236}">
                <a16:creationId xmlns:a16="http://schemas.microsoft.com/office/drawing/2014/main" id="{73FDA3A8-149E-6568-2B89-FCC18E800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391" y="2676897"/>
            <a:ext cx="12192000" cy="403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997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474" y="1473902"/>
            <a:ext cx="4633512" cy="4262518"/>
          </a:xfrm>
        </p:spPr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• Shows all students in test session</a:t>
            </a:r>
          </a:p>
          <a:p>
            <a:pPr fontAlgn="base">
              <a:spcAft>
                <a:spcPts val="6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• Select checkbox next to component (Math/Reading/Data) to assign</a:t>
            </a:r>
          </a:p>
          <a:p>
            <a:pPr>
              <a:spcAft>
                <a:spcPts val="600"/>
              </a:spcAft>
            </a:pPr>
            <a:r>
              <a:rPr lang="en-US" sz="2300">
                <a:latin typeface="Calibri"/>
                <a:ea typeface="Calibri"/>
                <a:cs typeface="Calibri"/>
              </a:rPr>
              <a:t>• </a:t>
            </a:r>
            <a:r>
              <a:rPr lang="en-US" sz="2400">
                <a:latin typeface="Calibri"/>
                <a:ea typeface="Calibri"/>
                <a:cs typeface="Calibri"/>
              </a:rPr>
              <a:t>If testing in Spanish, select the language bubble (EN) for the individual or group, and select (ES). It is recommended to test all Spanish together.</a:t>
            </a:r>
          </a:p>
          <a:p>
            <a:r>
              <a:rPr lang="en-US" sz="2400">
                <a:solidFill>
                  <a:srgbClr val="EE0000"/>
                </a:solidFill>
                <a:latin typeface="Calibri"/>
                <a:ea typeface="Calibri"/>
                <a:cs typeface="Calibri"/>
              </a:rPr>
              <a:t>STOP HERE. Do not select Apply Changes until you are ready for the students to begin the test.</a:t>
            </a:r>
            <a:endParaRPr lang="en-US"/>
          </a:p>
          <a:p>
            <a:pPr fontAlgn="base">
              <a:spcAft>
                <a:spcPts val="600"/>
              </a:spcAft>
            </a:pP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 CRS: Assessment Assignment Grid</a:t>
            </a:r>
          </a:p>
        </p:txBody>
      </p:sp>
      <p:pic>
        <p:nvPicPr>
          <p:cNvPr id="9" name="Picture 8" descr="A screenshot from the WIN CRSystem showing the assessment assignment grid">
            <a:extLst>
              <a:ext uri="{FF2B5EF4-FFF2-40B4-BE49-F238E27FC236}">
                <a16:creationId xmlns:a16="http://schemas.microsoft.com/office/drawing/2014/main" id="{2DFE93EB-4264-22EA-C101-4319DB71E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403" y="2243804"/>
            <a:ext cx="6315956" cy="2734057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165D054-BA61-5E19-3422-10D16AF81F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Picture 21" descr="A screenshot from the WIN CRSystem showing the assessment assignment grid, zoomed in on the assessment name to highlight the test language bubble. ">
            <a:extLst>
              <a:ext uri="{FF2B5EF4-FFF2-40B4-BE49-F238E27FC236}">
                <a16:creationId xmlns:a16="http://schemas.microsoft.com/office/drawing/2014/main" id="{3229C8C2-91A0-9B2B-A4D1-41F1F85F4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514" y="5047963"/>
            <a:ext cx="2192933" cy="11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1. Read Testing Rules from script — word for word</a:t>
            </a:r>
          </a:p>
          <a:p>
            <a:pPr>
              <a:spcAft>
                <a:spcPts val="200"/>
              </a:spcAft>
            </a:pPr>
            <a:r>
              <a:rPr lang="en-US" sz="2600"/>
              <a:t>2. Confirm all electronic devices are stored away</a:t>
            </a:r>
          </a:p>
          <a:p>
            <a:pPr>
              <a:spcAft>
                <a:spcPts val="200"/>
              </a:spcAft>
            </a:pPr>
            <a:r>
              <a:rPr lang="en-US" sz="2600"/>
              <a:t>3. Distribute test tickets individually; verify each student’s name</a:t>
            </a:r>
          </a:p>
          <a:p>
            <a:pPr>
              <a:spcAft>
                <a:spcPts val="200"/>
              </a:spcAft>
            </a:pPr>
            <a:r>
              <a:rPr lang="en-US" sz="2600"/>
              <a:t>4. Distribute scratch paper (if provided) — students write name immediately</a:t>
            </a:r>
          </a:p>
          <a:p>
            <a:pPr>
              <a:spcAft>
                <a:spcPts val="200"/>
              </a:spcAft>
            </a:pPr>
            <a:r>
              <a:rPr lang="en-US" sz="2600"/>
              <a:t>5. Students log in to mi.wincrsystem.com → GO on Work Readiness Assessments</a:t>
            </a:r>
          </a:p>
          <a:p>
            <a:pPr>
              <a:spcAft>
                <a:spcPts val="200"/>
              </a:spcAft>
            </a:pPr>
            <a:r>
              <a:rPr lang="en-US" sz="2600"/>
              <a:t>6. Run tutorials if not previously completed (~10 min)</a:t>
            </a:r>
          </a:p>
          <a:p>
            <a:pPr>
              <a:spcAft>
                <a:spcPts val="200"/>
              </a:spcAft>
            </a:pPr>
            <a:r>
              <a:rPr lang="en-US" sz="2600"/>
              <a:t>7. Read Test Information section of script</a:t>
            </a:r>
          </a:p>
          <a:p>
            <a:pPr>
              <a:spcAft>
                <a:spcPts val="200"/>
              </a:spcAft>
            </a:pPr>
            <a:r>
              <a:rPr lang="en-US" sz="2600"/>
              <a:t>8. STOP — verify all students are logged in and ready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9. Click Apply Changes — timer starts, test is now LIVE</a:t>
            </a:r>
          </a:p>
          <a:p>
            <a:pPr>
              <a:spcAft>
                <a:spcPts val="200"/>
              </a:spcAft>
            </a:pPr>
            <a:r>
              <a:rPr lang="en-US" sz="2600"/>
              <a:t>10. Students click the arrow next to assessment name to begin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Day - Step by Step: Launch to Go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453AE24-DB78-973F-055A-AE5244AFB8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87D596-0516-3C55-1113-A76BAD363A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B82C10A-C055-AA47-2401-6CEA979ED4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E28DD6-8ABF-626A-0144-AA019B97AB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EE47DF-CE7B-3CA6-C8C9-0607EE723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509E7AE-5D2D-9D5D-5173-EDC6C655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View on Test Day</a:t>
            </a:r>
          </a:p>
        </p:txBody>
      </p:sp>
    </p:spTree>
    <p:extLst>
      <p:ext uri="{BB962C8B-B14F-4D97-AF65-F5344CB8AC3E}">
        <p14:creationId xmlns:p14="http://schemas.microsoft.com/office/powerpoint/2010/main" val="18494261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4A9A014-88B5-4B86-7D93-661C196A8F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0AF0FE-A1B7-ADBF-678E-987DBC9173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71A10E3-41BB-77A3-B033-F2F041DF41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7191095-A198-A3F8-8818-B8F03F2AC4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630E60-9B0C-A5C7-6B28-7446885D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7" y="1271016"/>
            <a:ext cx="10570049" cy="1462245"/>
          </a:xfrm>
        </p:spPr>
        <p:txBody>
          <a:bodyPr/>
          <a:lstStyle/>
          <a:p>
            <a:r>
              <a:rPr lang="en-US"/>
              <a:t>When students log in to WIN CRS with their test tickets they will see the Assessment tile. They must select Go in the upper right corner of the tile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298AA9D-AEEC-3102-7306-3D48F8B2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View: Login</a:t>
            </a:r>
          </a:p>
        </p:txBody>
      </p:sp>
      <p:pic>
        <p:nvPicPr>
          <p:cNvPr id="15" name="Picture 14" descr="A screenshot from the WIN CRSystem showing the student view after they log in, with the assessment tile visible. ">
            <a:extLst>
              <a:ext uri="{FF2B5EF4-FFF2-40B4-BE49-F238E27FC236}">
                <a16:creationId xmlns:a16="http://schemas.microsoft.com/office/drawing/2014/main" id="{290FF956-883F-F529-21CB-CBF5ACB70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765" y="2733261"/>
            <a:ext cx="7176052" cy="371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60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1E56DB-A997-F8EB-F7F4-A910DA6E35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E168B-432A-D7AD-5685-60F43024D1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F75DA-F8CB-8441-231E-9ED9FB5A09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1E4207-D439-F15B-3A3A-9C3FCD827E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2AEAC2-3F8C-F10B-E3B6-9D0D59291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" y="1271016"/>
            <a:ext cx="10228540" cy="925532"/>
          </a:xfrm>
        </p:spPr>
        <p:txBody>
          <a:bodyPr/>
          <a:lstStyle/>
          <a:p>
            <a:r>
              <a:rPr lang="en-US"/>
              <a:t>When students select Go, they will see the assessment page.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42B7018-DB3A-E3F8-946D-D5EA95E05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Tutorials and the Assessments</a:t>
            </a:r>
          </a:p>
        </p:txBody>
      </p:sp>
      <p:pic>
        <p:nvPicPr>
          <p:cNvPr id="9" name="Picture 8" descr="A screenshot from the WIN CRSystem showing the student view of the assessment tile, with emphasis on how to access the tutorial for each assessment as well as starting the assessment  ">
            <a:extLst>
              <a:ext uri="{FF2B5EF4-FFF2-40B4-BE49-F238E27FC236}">
                <a16:creationId xmlns:a16="http://schemas.microsoft.com/office/drawing/2014/main" id="{3AB70307-A7CE-8FF4-3339-6DC581124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78" y="1941115"/>
            <a:ext cx="9200322" cy="420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633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958239-792E-1017-21AC-AB1433825B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CC40E-9A82-CD2C-04FF-AD941D1045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F10BF-5FA3-56E1-7BDC-2048FDAE9C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24776B-E9D3-49C5-FE4D-2C4D4ED14E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511240-EEC5-FCE1-398D-D1E201ECB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When students view the assessment page, you can: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ea typeface="Calibri"/>
                <a:cs typeface="Calibri"/>
              </a:rPr>
              <a:t>Instruct them to select Tutorial for each assessment to view the tutorials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ea typeface="Calibri"/>
                <a:cs typeface="Calibri"/>
              </a:rPr>
              <a:t>Tutorials are available in English and Spanish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ea typeface="Calibri"/>
                <a:cs typeface="Calibri"/>
              </a:rPr>
              <a:t>Read the script, pull students into the Assessment Assignment Grid (if not already), select Apply Changes, and instruct them to begin testing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998342-819A-7F86-8EA1-1C036A3AC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Assessment Page</a:t>
            </a:r>
          </a:p>
        </p:txBody>
      </p:sp>
    </p:spTree>
    <p:extLst>
      <p:ext uri="{BB962C8B-B14F-4D97-AF65-F5344CB8AC3E}">
        <p14:creationId xmlns:p14="http://schemas.microsoft.com/office/powerpoint/2010/main" val="345159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F4CFE9-B249-8274-54DD-F8B2F6F580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7078C-2921-4659-2AF8-9CB6AC66C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CF340-E4C3-C20B-7844-A2F6D11CEE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4B003-4EED-95B8-EF69-EE8037099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" y="1271016"/>
            <a:ext cx="11762744" cy="2157984"/>
          </a:xfrm>
        </p:spPr>
        <p:txBody>
          <a:bodyPr/>
          <a:lstStyle/>
          <a:p>
            <a:r>
              <a:rPr lang="en-US" sz="2800">
                <a:latin typeface="Calibri"/>
                <a:ea typeface="Calibri"/>
                <a:cs typeface="Calibri"/>
              </a:rPr>
              <a:t>On test day, after you have pulled students into the </a:t>
            </a:r>
            <a:br>
              <a:rPr lang="en-US" sz="2800"/>
            </a:br>
            <a:r>
              <a:rPr lang="en-US" sz="2800">
                <a:latin typeface="Calibri"/>
                <a:ea typeface="Calibri"/>
                <a:cs typeface="Calibri"/>
              </a:rPr>
              <a:t>Assessment Assignment Grid, selected an assessment, and </a:t>
            </a:r>
            <a:br>
              <a:rPr lang="en-US" sz="2800">
                <a:latin typeface="Calibri"/>
                <a:ea typeface="Calibri"/>
                <a:cs typeface="Calibri"/>
              </a:rPr>
            </a:br>
            <a:r>
              <a:rPr lang="en-US" sz="2800">
                <a:latin typeface="Calibri"/>
                <a:ea typeface="Calibri"/>
                <a:cs typeface="Calibri"/>
              </a:rPr>
              <a:t>selected Apply Changes, the student assessment page will update the lock image to a green arrow, allowing students to access the assessment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0A70E4-D019-4B01-0FCA-989FA7C92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Assessment Page on Test Day</a:t>
            </a:r>
          </a:p>
        </p:txBody>
      </p:sp>
      <p:pic>
        <p:nvPicPr>
          <p:cNvPr id="15" name="Picture Placeholder 14" descr="A screenshot from the WIN CRSystem showing the student view of assessment tile with emphasis on where to click to start the assessment. ">
            <a:extLst>
              <a:ext uri="{FF2B5EF4-FFF2-40B4-BE49-F238E27FC236}">
                <a16:creationId xmlns:a16="http://schemas.microsoft.com/office/drawing/2014/main" id="{53C22A0B-363B-E7F6-2F58-3EAD329940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-781"/>
          <a:stretch>
            <a:fillRect/>
          </a:stretch>
        </p:blipFill>
        <p:spPr>
          <a:xfrm>
            <a:off x="1057627" y="3109900"/>
            <a:ext cx="7704068" cy="32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974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954B1-38D6-8D4B-88C2-B52395CEBE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D59674-4245-2F42-B667-D67AA50186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937A3F-3AD6-3C45-BD90-3F05BF492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7D31A7-0B62-5D44-AC17-9A686E627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DE94C-E702-1A47-BB50-DA93E0AE2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2720F-42FD-BE46-BDEF-949F88A1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During Testing</a:t>
            </a:r>
          </a:p>
        </p:txBody>
      </p:sp>
    </p:spTree>
    <p:extLst>
      <p:ext uri="{BB962C8B-B14F-4D97-AF65-F5344CB8AC3E}">
        <p14:creationId xmlns:p14="http://schemas.microsoft.com/office/powerpoint/2010/main" val="18687573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7" y="1271016"/>
            <a:ext cx="11822379" cy="4824984"/>
          </a:xfrm>
        </p:spPr>
        <p:txBody>
          <a:bodyPr/>
          <a:lstStyle/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If testing </a:t>
            </a:r>
            <a:r>
              <a:rPr lang="en-US" sz="2400" b="1">
                <a:solidFill>
                  <a:srgbClr val="4B1349"/>
                </a:solidFill>
              </a:rPr>
              <a:t>more</a:t>
            </a:r>
            <a:r>
              <a:rPr lang="en-US" sz="2400">
                <a:solidFill>
                  <a:srgbClr val="4B1349"/>
                </a:solidFill>
              </a:rPr>
              <a:t> than 30 students in one session:</a:t>
            </a:r>
          </a:p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• Monitoring Tool may be significantly delayed or unavailable</a:t>
            </a:r>
          </a:p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• Pause feature is only available in the monitoring tool, students do not have a pause button</a:t>
            </a:r>
          </a:p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• If student needs to step away: Student must exit from browser (work is auto-saved, timer stops)</a:t>
            </a:r>
          </a:p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	Note: Be sure students </a:t>
            </a:r>
            <a:r>
              <a:rPr lang="en-US" sz="2400" b="1">
                <a:solidFill>
                  <a:srgbClr val="4B1349"/>
                </a:solidFill>
              </a:rPr>
              <a:t>do not submit </a:t>
            </a:r>
            <a:r>
              <a:rPr lang="en-US" sz="2400">
                <a:solidFill>
                  <a:srgbClr val="4B1349"/>
                </a:solidFill>
              </a:rPr>
              <a:t>the test; only exit the browser</a:t>
            </a:r>
          </a:p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• Student will need test ticket to log back in</a:t>
            </a:r>
          </a:p>
          <a:p>
            <a:pPr fontAlgn="base">
              <a:spcAft>
                <a:spcPts val="0"/>
              </a:spcAft>
            </a:pPr>
            <a:r>
              <a:rPr lang="en-US" sz="2400">
                <a:solidFill>
                  <a:srgbClr val="4B1349"/>
                </a:solidFill>
              </a:rPr>
              <a:t>Recommendation: Keep test session groups to 30 or fewer students when possible, for best monitoring tool functionality</a:t>
            </a:r>
          </a:p>
          <a:p>
            <a:pPr fontAlgn="base">
              <a:spcAft>
                <a:spcPts val="0"/>
              </a:spcAft>
            </a:pPr>
            <a:r>
              <a:rPr lang="en-US" sz="2400" b="1">
                <a:solidFill>
                  <a:srgbClr val="4B1349"/>
                </a:solidFill>
              </a:rPr>
              <a:t>[Building/District Coordinators: Include or delete this slide based on your test session sizes]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Large Group Testing (&gt;30 Students) [OPTIONAL]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4521-88AE-D529-4F21-C53BBF708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609D83-7663-A1AF-2D67-5E1BA126E8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942A72-2F31-5BF0-9859-1112E1AF72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23BFEB-D8BD-2BDE-D385-CC2AA9644A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640557D-9550-502C-B54B-687E3B2A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26B64-21AB-C154-24C4-F603AC92C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" y="1271016"/>
            <a:ext cx="11722988" cy="4824984"/>
          </a:xfrm>
        </p:spPr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2600"/>
              <a:t>During testing:</a:t>
            </a:r>
          </a:p>
          <a:p>
            <a:pPr fontAlgn="base">
              <a:spcAft>
                <a:spcPts val="600"/>
              </a:spcAft>
            </a:pPr>
            <a:r>
              <a:rPr lang="en-US" sz="2600"/>
              <a:t>• Monitor students actively in the classroom</a:t>
            </a:r>
          </a:p>
          <a:p>
            <a:pPr fontAlgn="base">
              <a:spcAft>
                <a:spcPts val="600"/>
              </a:spcAft>
            </a:pPr>
            <a:r>
              <a:rPr lang="en-US" sz="2600">
                <a:solidFill>
                  <a:srgbClr val="4B1349"/>
                </a:solidFill>
              </a:rPr>
              <a:t>• Optional: Use Monitoring Tool to view student progress (≤30 students)</a:t>
            </a:r>
          </a:p>
          <a:p>
            <a:pPr fontAlgn="base">
              <a:spcAft>
                <a:spcPts val="600"/>
              </a:spcAft>
            </a:pPr>
            <a:r>
              <a:rPr lang="en-US" sz="2600">
                <a:solidFill>
                  <a:srgbClr val="4B1349"/>
                </a:solidFill>
              </a:rPr>
              <a:t>• Do not use Monitoring Tool unnecessarily - focus on in-person monitoring</a:t>
            </a:r>
          </a:p>
          <a:p>
            <a:pPr fontAlgn="base">
              <a:spcAft>
                <a:spcPts val="600"/>
              </a:spcAft>
            </a:pPr>
            <a:r>
              <a:rPr lang="en-US" sz="2600"/>
              <a:t>After each component:</a:t>
            </a:r>
          </a:p>
          <a:p>
            <a:pPr fontAlgn="base">
              <a:spcAft>
                <a:spcPts val="600"/>
              </a:spcAft>
            </a:pPr>
            <a:r>
              <a:rPr lang="en-US" sz="2600"/>
              <a:t>• Collect test tickets and scratch paper</a:t>
            </a:r>
          </a:p>
          <a:p>
            <a:pPr fontAlgn="base">
              <a:spcAft>
                <a:spcPts val="600"/>
              </a:spcAft>
            </a:pPr>
            <a:r>
              <a:rPr lang="en-US" sz="2600"/>
              <a:t>• Allow optional break between components</a:t>
            </a:r>
          </a:p>
          <a:p>
            <a:pPr fontAlgn="base">
              <a:spcAft>
                <a:spcPts val="600"/>
              </a:spcAft>
            </a:pPr>
            <a:r>
              <a:rPr lang="en-US" sz="2600"/>
              <a:t>• Redistribute materials for next component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26EE09-C9B7-58BC-C78F-6F858D35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Active Monitoring &amp; Test Session Management</a:t>
            </a:r>
          </a:p>
        </p:txBody>
      </p:sp>
    </p:spTree>
    <p:extLst>
      <p:ext uri="{BB962C8B-B14F-4D97-AF65-F5344CB8AC3E}">
        <p14:creationId xmlns:p14="http://schemas.microsoft.com/office/powerpoint/2010/main" val="30098142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363B93-8CD1-4642-BE20-CAF64B78B9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C99B9D-852F-1841-ACB0-C7CC7EE894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453BB9-47FF-FB43-8138-A25ACAFFD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BDBF653-E47A-5D41-8778-FBDBFEE3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83F2B-8DC3-514F-BD64-F250ED0C8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3200"/>
              <a:t>Frequently move through the room and monitor students’ work area​</a:t>
            </a:r>
          </a:p>
          <a:p>
            <a:pPr fontAlgn="base"/>
            <a:r>
              <a:rPr lang="en-US" sz="3200"/>
              <a:t>Full attention must always be on testing during a test session​</a:t>
            </a:r>
          </a:p>
          <a:p>
            <a:pPr fontAlgn="base"/>
            <a:r>
              <a:rPr lang="en-US" sz="3200"/>
              <a:t>Test Administrators must not:​</a:t>
            </a:r>
          </a:p>
          <a:p>
            <a:pPr lvl="1" fontAlgn="base"/>
            <a:r>
              <a:rPr lang="en-US" sz="2800"/>
              <a:t>Hold conversations with another staff member​</a:t>
            </a:r>
          </a:p>
          <a:p>
            <a:pPr lvl="1" fontAlgn="base"/>
            <a:r>
              <a:rPr lang="en-US" sz="2800"/>
              <a:t>Read books or newspapers​</a:t>
            </a:r>
          </a:p>
          <a:p>
            <a:pPr lvl="1" fontAlgn="base"/>
            <a:r>
              <a:rPr lang="en-US" sz="2800"/>
              <a:t>Eat​</a:t>
            </a:r>
          </a:p>
          <a:p>
            <a:pPr lvl="1" fontAlgn="base"/>
            <a:r>
              <a:rPr lang="en-US" sz="2800"/>
              <a:t>Work on computer, use cell phone, iPad​</a:t>
            </a:r>
          </a:p>
          <a:p>
            <a:pPr lvl="1" fontAlgn="base"/>
            <a:r>
              <a:rPr lang="en-US" sz="2800"/>
              <a:t>Tend to any unrelated duty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BA6DEE-7A31-2E42-AEC2-14F29EF1C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Active Monitoring of Students</a:t>
            </a:r>
            <a:r>
              <a:rPr lang="en-US" b="0"/>
              <a:t>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199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/>
              <a:t>Breaks are optional — recommended </a:t>
            </a:r>
            <a:r>
              <a:rPr lang="en-US" sz="2600" b="1"/>
              <a:t>between </a:t>
            </a:r>
            <a:r>
              <a:rPr lang="en-US" sz="2600"/>
              <a:t>components, not during</a:t>
            </a:r>
          </a:p>
          <a:p>
            <a:pPr>
              <a:spcAft>
                <a:spcPts val="200"/>
              </a:spcAft>
            </a:pPr>
            <a:r>
              <a:rPr lang="en-US" sz="2600"/>
              <a:t>A break during a component is allowed for emergencies or urgent student needs</a:t>
            </a:r>
          </a:p>
          <a:p>
            <a:pPr>
              <a:spcAft>
                <a:spcPts val="200"/>
              </a:spcAft>
            </a:pPr>
            <a:r>
              <a:rPr lang="en-US" sz="2600" b="1"/>
              <a:t>Students have NO pause button — TA controls pause: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Select student in Monitor Assessments → Actions → Pause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If &gt;30 students in grid: student must exit the Respondus browser (work is autosaved)</a:t>
            </a:r>
          </a:p>
          <a:p>
            <a:pPr lvl="2">
              <a:spcAft>
                <a:spcPts val="200"/>
              </a:spcAft>
            </a:pPr>
            <a:r>
              <a:rPr lang="en-US" sz="2200"/>
              <a:t>Note: Student needs test ticket to log back in</a:t>
            </a:r>
          </a:p>
          <a:p>
            <a:pPr>
              <a:spcAft>
                <a:spcPts val="200"/>
              </a:spcAft>
            </a:pPr>
            <a:r>
              <a:rPr lang="en-US" sz="2600" b="1"/>
              <a:t>During a break: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Collect all test tickets and scratch paper before students leave the room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Students cannot discuss test content or use electronic devices during break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Students CANNOT be left unattended for any reason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building/district break schedule and staff break procedures]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Breaks During Testing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6" y="1271016"/>
            <a:ext cx="11693171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A testing irregularity is ANY deviation from standardized policies or </a:t>
            </a:r>
            <a:br>
              <a:rPr lang="en-US" sz="2600" b="1"/>
            </a:br>
            <a:r>
              <a:rPr lang="en-US" sz="2600" b="1"/>
              <a:t>procedures</a:t>
            </a:r>
          </a:p>
          <a:p>
            <a:pPr>
              <a:spcAft>
                <a:spcPts val="200"/>
              </a:spcAft>
            </a:pPr>
            <a:r>
              <a:rPr lang="en-US" sz="2600"/>
              <a:t>This includes well-intentioned mistakes</a:t>
            </a:r>
          </a:p>
          <a:p>
            <a:pPr>
              <a:spcAft>
                <a:spcPts val="200"/>
              </a:spcAft>
            </a:pPr>
            <a:r>
              <a:rPr lang="en-US" sz="2600" b="1"/>
              <a:t>Common examples: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Student had an accessible electronic device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Script was not read exactly as written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Unauthorized person entered the testing room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Student tested without a required accommodation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Student accidentally submitted or exited early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Power/internet outage, fire drill, or building emergency</a:t>
            </a:r>
          </a:p>
          <a:p>
            <a:pPr>
              <a:spcAft>
                <a:spcPts val="200"/>
              </a:spcAft>
            </a:pPr>
            <a:r>
              <a:rPr lang="en-US" sz="2600" b="1"/>
              <a:t>Incident reports submitted through OEAA Secure Site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[Include information for local policies for TA to report testing irregularities]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Irregularities - What They Are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9" y="1569189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When an irregularity occurs:</a:t>
            </a:r>
          </a:p>
          <a:p>
            <a:pPr>
              <a:spcAft>
                <a:spcPts val="200"/>
              </a:spcAft>
            </a:pPr>
            <a:r>
              <a:rPr lang="en-US" sz="2600"/>
              <a:t>1. Address the immediate situation (redirect student, follow emergency protocol)</a:t>
            </a:r>
          </a:p>
          <a:p>
            <a:pPr>
              <a:spcAft>
                <a:spcPts val="200"/>
              </a:spcAft>
            </a:pPr>
            <a:r>
              <a:rPr lang="en-US" sz="2600"/>
              <a:t>2. Write down: time, student(s) affected, exactly what happened, any witnesses</a:t>
            </a:r>
          </a:p>
          <a:p>
            <a:pPr>
              <a:spcAft>
                <a:spcPts val="200"/>
              </a:spcAft>
            </a:pPr>
            <a:r>
              <a:rPr lang="en-US" sz="2600"/>
              <a:t>3. Report to BAC as soon as the session ends — or immediately for serious situations</a:t>
            </a:r>
          </a:p>
          <a:p>
            <a:pPr>
              <a:spcAft>
                <a:spcPts val="200"/>
              </a:spcAft>
            </a:pPr>
            <a:r>
              <a:rPr lang="en-US" sz="2600"/>
              <a:t>4. Do </a:t>
            </a:r>
            <a:r>
              <a:rPr lang="en-US" sz="2600" b="1"/>
              <a:t>not</a:t>
            </a:r>
            <a:r>
              <a:rPr lang="en-US" sz="2600"/>
              <a:t> attempt to resolve it yourself or decide it does not need to be reported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Irregularities and Your Response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SAFETY FIRST</a:t>
            </a:r>
          </a:p>
          <a:p>
            <a:pPr>
              <a:spcAft>
                <a:spcPts val="200"/>
              </a:spcAft>
            </a:pPr>
            <a:r>
              <a:rPr lang="en-US" sz="2600" b="1"/>
              <a:t>If a fire alarm, lockdown, or medical emergency occurs: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Follow your school’s emergency procedures immediately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Direct students to stop working and follow emergency protocol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Do </a:t>
            </a:r>
            <a:r>
              <a:rPr lang="en-US" sz="2600" b="1"/>
              <a:t>not</a:t>
            </a:r>
            <a:r>
              <a:rPr lang="en-US" sz="2600"/>
              <a:t> instruct students to submit before evacuating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Collect what materials you safely can — do not delay evacuation for materials</a:t>
            </a:r>
          </a:p>
          <a:p>
            <a:pPr>
              <a:spcAft>
                <a:spcPts val="200"/>
              </a:spcAft>
            </a:pPr>
            <a:r>
              <a:rPr lang="en-US" sz="2600"/>
              <a:t>After the situation is resolved: report the disruption to your BAC</a:t>
            </a:r>
          </a:p>
          <a:p>
            <a:pPr>
              <a:spcAft>
                <a:spcPts val="200"/>
              </a:spcAft>
            </a:pPr>
            <a:r>
              <a:rPr lang="en-US" sz="2600"/>
              <a:t>Affected students may be eligible for a retake — BAC submits incident report to OEAA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 emergency procedures — fire drill location, lockdown protocol]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Emergency During Testing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Prohibited behaviors include: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Accessible electronic device (having it accessible = prohibited; using it </a:t>
            </a:r>
            <a:br>
              <a:rPr lang="en-US" sz="2600"/>
            </a:br>
            <a:r>
              <a:rPr lang="en-US" sz="2600"/>
              <a:t>may result in invalidation)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Communicating with another student in any form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Copying, sharing, or photographing test content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Using unauthorized materials (non-approved calculator, cheat sheet)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Intentionally disrupting other students</a:t>
            </a:r>
          </a:p>
          <a:p>
            <a:pPr>
              <a:spcAft>
                <a:spcPts val="200"/>
              </a:spcAft>
            </a:pPr>
            <a:r>
              <a:rPr lang="en-US" sz="2600" b="1"/>
              <a:t>Your response: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Redirect the student; prevent testing disruptions according to policy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Note the time, what you observed, and any witnesses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Report to BAC as soon as possible</a:t>
            </a:r>
          </a:p>
          <a:p>
            <a:pPr marL="502920" lvl="1" indent="0">
              <a:spcAft>
                <a:spcPts val="200"/>
              </a:spcAft>
              <a:buNone/>
            </a:pPr>
            <a:r>
              <a:rPr lang="en-US" sz="2600"/>
              <a:t> </a:t>
            </a:r>
            <a:r>
              <a:rPr lang="en-US" sz="2400" b="1">
                <a:solidFill>
                  <a:srgbClr val="4B1349"/>
                </a:solidFill>
              </a:rPr>
              <a:t>[Insert building guidance for escalation procedures as necessary]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Prohibited Behavior - How to Respond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400" b="1"/>
              <a:t>Student can’t log in:</a:t>
            </a:r>
            <a:r>
              <a:rPr lang="en-US" sz="2400"/>
              <a:t> Verify URL is mi.wincrsystem.com (no “www”); verify ticket credentials</a:t>
            </a:r>
          </a:p>
          <a:p>
            <a:pPr>
              <a:spcAft>
                <a:spcPts val="200"/>
              </a:spcAft>
            </a:pPr>
            <a:r>
              <a:rPr lang="en-US" sz="2400" b="1"/>
              <a:t>Lockdown Browser won’t launch:</a:t>
            </a:r>
            <a:r>
              <a:rPr lang="en-US" sz="2400"/>
              <a:t> Click Yes to close other programs → wait for “Opening Assessment” → Start</a:t>
            </a:r>
          </a:p>
          <a:p>
            <a:pPr>
              <a:spcAft>
                <a:spcPts val="200"/>
              </a:spcAft>
            </a:pPr>
            <a:r>
              <a:rPr lang="en-US" sz="2400" b="1"/>
              <a:t>Chromebook “Chrome OS can’t open this page”:</a:t>
            </a:r>
            <a:r>
              <a:rPr lang="en-US" sz="2400"/>
              <a:t> Extension not installed → Contact Tech Coordinator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C00000"/>
                </a:solidFill>
              </a:rPr>
              <a:t>Student accidentally submits early:</a:t>
            </a:r>
            <a:r>
              <a:rPr lang="en-US" sz="2400">
                <a:solidFill>
                  <a:srgbClr val="C00000"/>
                </a:solidFill>
              </a:rPr>
              <a:t> No unlock — retake only, all answers deleted. Report to BAC immediately.</a:t>
            </a:r>
          </a:p>
          <a:p>
            <a:pPr>
              <a:spcAft>
                <a:spcPts val="200"/>
              </a:spcAft>
            </a:pPr>
            <a:r>
              <a:rPr lang="en-US" sz="2400" b="1"/>
              <a:t>Student not showing in Assignment Grid:</a:t>
            </a:r>
            <a:r>
              <a:rPr lang="en-US" sz="2400"/>
              <a:t> Contact BAC</a:t>
            </a:r>
          </a:p>
          <a:p>
            <a:pPr>
              <a:spcAft>
                <a:spcPts val="200"/>
              </a:spcAft>
            </a:pPr>
            <a:r>
              <a:rPr lang="en-US" sz="2400" b="1"/>
              <a:t>Internet drops mid-test:</a:t>
            </a:r>
            <a:r>
              <a:rPr lang="en-US" sz="2400"/>
              <a:t> Work is autosaved; report to BAC</a:t>
            </a:r>
          </a:p>
          <a:p>
            <a:pPr>
              <a:spcAft>
                <a:spcPts val="200"/>
              </a:spcAft>
            </a:pPr>
            <a:r>
              <a:rPr lang="en-US" sz="2400" b="1"/>
              <a:t>WIN Support: 888-717-9461 Option 2 | support@winlearning.com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 Issues - Quick Reference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400"/>
              <a:t>You are walking the room 20 minutes into Work Ready Math. A student has his </a:t>
            </a:r>
            <a:br>
              <a:rPr lang="en-US" sz="2400"/>
            </a:br>
            <a:r>
              <a:rPr lang="en-US" sz="2400"/>
              <a:t>phone on his desk next to his keyboard. He says: “I’m not using it — I just forgot to </a:t>
            </a:r>
            <a:br>
              <a:rPr lang="en-US" sz="2400"/>
            </a:br>
            <a:r>
              <a:rPr lang="en-US" sz="2400"/>
              <a:t>put it away.”</a:t>
            </a:r>
          </a:p>
          <a:p>
            <a:pPr>
              <a:spcAft>
                <a:spcPts val="200"/>
              </a:spcAft>
            </a:pPr>
            <a:r>
              <a:rPr lang="en-US" sz="2600" b="1"/>
              <a:t>What do you do?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A) Leave it — he’s not using it and seems honest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B) Ask him to put it away quietly — no need to report it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C) Direct him to store the device, keep monitoring, and report to BAC after the session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D) Stop the whole session and announce the policy to the class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1B5E6E"/>
                </a:solidFill>
              </a:rPr>
              <a:t>Answer: C</a:t>
            </a:r>
          </a:p>
          <a:p>
            <a:pPr>
              <a:spcAft>
                <a:spcPts val="200"/>
              </a:spcAft>
            </a:pPr>
            <a:r>
              <a:rPr lang="en-US" sz="2200"/>
              <a:t>Accessible device = prohibited behavior, regardless of whether it was used. Direct, document, report. Option B is incomplete — not reporting it is not acceptable.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 Check #1 - Device on the Desk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400"/>
              <a:t>During Work Ready Reading, a student raises her hand and says she accidentally </a:t>
            </a:r>
            <a:br>
              <a:rPr lang="en-US" sz="2400"/>
            </a:br>
            <a:r>
              <a:rPr lang="en-US" sz="2400"/>
              <a:t>selected Submit. She had 20 minutes left and did not finish.</a:t>
            </a:r>
          </a:p>
          <a:p>
            <a:pPr>
              <a:spcAft>
                <a:spcPts val="200"/>
              </a:spcAft>
            </a:pPr>
            <a:r>
              <a:rPr lang="en-US" sz="2600" b="1"/>
              <a:t>What do you do?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A) Tell her the system probably saved her place — it will be fine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B) Click Back in the browser to restore her test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C) Note the time and student name, tell her calmly you need to check with your BAC, and do not touch her computer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D) Assign the test again immediately so she can retake it right away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1B5E6E"/>
                </a:solidFill>
              </a:rPr>
              <a:t>Answer: C</a:t>
            </a:r>
          </a:p>
          <a:p>
            <a:pPr>
              <a:spcAft>
                <a:spcPts val="200"/>
              </a:spcAft>
            </a:pPr>
            <a:r>
              <a:rPr lang="en-US" sz="2200"/>
              <a:t>There is </a:t>
            </a:r>
            <a:r>
              <a:rPr lang="en-US" sz="2200" b="1"/>
              <a:t>no</a:t>
            </a:r>
            <a:r>
              <a:rPr lang="en-US" sz="2200"/>
              <a:t> unlock option. Going Back will not restore answers. Only an OEAA incident report allows retest — and a retake starts completely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 Check #2 - Accidental Submission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BAEEA0-3709-8648-8E8E-58C57294D5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AC06CB-FC10-7941-9F52-A1508971C9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28662B-2C9A-B940-921A-DD04B5D6BD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 descr="placeholder for logo or graphic">
            <a:extLst>
              <a:ext uri="{FF2B5EF4-FFF2-40B4-BE49-F238E27FC236}">
                <a16:creationId xmlns:a16="http://schemas.microsoft.com/office/drawing/2014/main" id="{F799DB2D-FDA8-D84D-8746-E236D63DFA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7A879-B9DE-2247-912E-EDC1A20A4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63FE9-990A-B24F-BEC4-AD564CCB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Testing</a:t>
            </a:r>
          </a:p>
        </p:txBody>
      </p:sp>
    </p:spTree>
    <p:extLst>
      <p:ext uri="{BB962C8B-B14F-4D97-AF65-F5344CB8AC3E}">
        <p14:creationId xmlns:p14="http://schemas.microsoft.com/office/powerpoint/2010/main" val="22560310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When all students have submitted (or time has expired):</a:t>
            </a:r>
          </a:p>
          <a:p>
            <a:pPr>
              <a:spcAft>
                <a:spcPts val="200"/>
              </a:spcAft>
            </a:pPr>
            <a:r>
              <a:rPr lang="en-US" sz="2600"/>
              <a:t>Read the After Each Test section of the script</a:t>
            </a:r>
          </a:p>
          <a:p>
            <a:pPr>
              <a:spcAft>
                <a:spcPts val="200"/>
              </a:spcAft>
            </a:pPr>
            <a:r>
              <a:rPr lang="en-US" sz="2600"/>
              <a:t>Collect test tickets from every student — count against roster</a:t>
            </a:r>
          </a:p>
          <a:p>
            <a:pPr>
              <a:spcAft>
                <a:spcPts val="200"/>
              </a:spcAft>
            </a:pPr>
            <a:r>
              <a:rPr lang="en-US" sz="2600"/>
              <a:t>Collect all scratch paper (will be shredded), calculators, and accommodation materials</a:t>
            </a:r>
          </a:p>
          <a:p>
            <a:pPr>
              <a:spcAft>
                <a:spcPts val="200"/>
              </a:spcAft>
            </a:pPr>
            <a:r>
              <a:rPr lang="en-US" sz="2600"/>
              <a:t>Check Assessment Assignment Grid — confirm all students show as submitted</a:t>
            </a:r>
          </a:p>
          <a:p>
            <a:pPr>
              <a:spcAft>
                <a:spcPts val="200"/>
              </a:spcAft>
            </a:pPr>
            <a:r>
              <a:rPr lang="en-US" sz="2600" b="1"/>
              <a:t>After the FINAL component: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Read After Final Assessment section of script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Have students log out (Logout button, top right corner)</a:t>
            </a:r>
          </a:p>
          <a:p>
            <a:pPr lvl="1">
              <a:spcAft>
                <a:spcPts val="200"/>
              </a:spcAft>
            </a:pPr>
            <a:r>
              <a:rPr lang="en-US" sz="2600" b="1">
                <a:solidFill>
                  <a:srgbClr val="C00000"/>
                </a:solidFill>
              </a:rPr>
              <a:t>Return ALL materials to BAC IMMEDIATELY — nothing stays with you overnight</a:t>
            </a:r>
          </a:p>
          <a:p>
            <a:pPr>
              <a:spcAft>
                <a:spcPts val="200"/>
              </a:spcAft>
            </a:pPr>
            <a:r>
              <a:rPr lang="en-US" sz="2600"/>
              <a:t>Report any incidents to BAC before leaving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Testing - Closing Out Each Session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600" b="1"/>
              <a:t>Scores appear on student dashboard ONLY after all three components are submitted</a:t>
            </a:r>
          </a:p>
          <a:p>
            <a:pPr>
              <a:spcAft>
                <a:spcPts val="200"/>
              </a:spcAft>
            </a:pPr>
            <a:r>
              <a:rPr lang="en-US" sz="2600"/>
              <a:t>Credential level = the LOWEST score across all three components</a:t>
            </a:r>
          </a:p>
          <a:p>
            <a:pPr>
              <a:spcAft>
                <a:spcPts val="200"/>
              </a:spcAft>
            </a:pPr>
            <a:r>
              <a:rPr lang="en-US" sz="2600"/>
              <a:t>Students select credential icon on dashboard to download</a:t>
            </a:r>
          </a:p>
          <a:p>
            <a:pPr>
              <a:spcAft>
                <a:spcPts val="200"/>
              </a:spcAft>
            </a:pPr>
            <a:r>
              <a:rPr lang="en-US" sz="2600"/>
              <a:t>Digital credentials: shareable on social media, resumes, email</a:t>
            </a:r>
          </a:p>
          <a:p>
            <a:pPr>
              <a:spcAft>
                <a:spcPts val="200"/>
              </a:spcAft>
            </a:pPr>
            <a:r>
              <a:rPr lang="en-US" sz="2600"/>
              <a:t>Credentials remain in the WIN CRS until December 31 each year</a:t>
            </a:r>
          </a:p>
          <a:p>
            <a:pPr>
              <a:spcAft>
                <a:spcPts val="200"/>
              </a:spcAft>
            </a:pPr>
            <a:r>
              <a:rPr lang="en-US" sz="2600" b="1"/>
              <a:t>If students ask: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“When will I see my score?” → “After you complete all three tests.”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“Did I pass?” → “I can’t discuss that during testing. Your scores show once all three are done.”</a:t>
            </a:r>
          </a:p>
          <a:p>
            <a:pPr>
              <a:spcAft>
                <a:spcPts val="200"/>
              </a:spcAft>
            </a:pPr>
            <a:r>
              <a:rPr lang="en-US" sz="2400" b="1">
                <a:solidFill>
                  <a:srgbClr val="4B1349"/>
                </a:solidFill>
              </a:rPr>
              <a:t>[Insert building guidance on credential sharing with students]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Testing -Scores &amp; Credentials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B600F-B0B4-764B-A1F8-EBA444D7F8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DCC5FD-32EE-0D40-9513-171BFE2EEB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1CCF5D-D228-6F4A-9667-0182C9A2EF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46F8C3-60B2-3646-9218-1ECD145F5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DD4A5-B0A2-DA45-A431-5A85A7EFE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5A8739-0F70-8348-B192-9C97892A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Reporting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919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23412-F531-6B40-A577-41D6C55518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855C47-159A-9740-9F22-76AD68947F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9D03BF8-D441-3F43-8D36-428E8F0DBF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 descr="placeholder for logo or graphic">
            <a:extLst>
              <a:ext uri="{FF2B5EF4-FFF2-40B4-BE49-F238E27FC236}">
                <a16:creationId xmlns:a16="http://schemas.microsoft.com/office/drawing/2014/main" id="{EA03D267-28EE-A54A-B9B2-8BF7C0310F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4D5F-4836-5D4A-B88F-C905E1F0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B1349"/>
                </a:solidFill>
              </a:rPr>
              <a:t>National Work Readiness Credential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B1349"/>
                </a:solidFill>
              </a:rPr>
              <a:t>Access during testing window (test ticket) and after testing window (post-testing login)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B1349"/>
                </a:solidFill>
              </a:rPr>
              <a:t>Credentials remain in the CRS system until December 31 each year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B1349"/>
                </a:solidFill>
              </a:rPr>
              <a:t>Digital badge options (email required, not mandatory)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B1349"/>
                </a:solidFill>
              </a:rPr>
              <a:t>Digital badges DON’T expire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5F0D5-360B-A443-93EC-0D080741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Credentials &amp; Digital Badges</a:t>
            </a:r>
          </a:p>
        </p:txBody>
      </p:sp>
    </p:spTree>
    <p:extLst>
      <p:ext uri="{BB962C8B-B14F-4D97-AF65-F5344CB8AC3E}">
        <p14:creationId xmlns:p14="http://schemas.microsoft.com/office/powerpoint/2010/main" val="24077502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07" y="1271016"/>
            <a:ext cx="11452576" cy="482498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400"/>
              <a:t>Last 5 minutes of Work Ready Data. One student submitted 10 minutes ago. Two </a:t>
            </a:r>
            <a:br>
              <a:rPr lang="en-US" sz="2400"/>
            </a:br>
            <a:r>
              <a:rPr lang="en-US" sz="2400"/>
              <a:t>students are still working. The student who submitted asks to use his phone. </a:t>
            </a:r>
            <a:br>
              <a:rPr lang="en-US" sz="2400"/>
            </a:br>
            <a:r>
              <a:rPr lang="en-US" sz="2400"/>
              <a:t>Another student’s screen just went blank.</a:t>
            </a:r>
          </a:p>
          <a:p>
            <a:pPr>
              <a:spcAft>
                <a:spcPts val="200"/>
              </a:spcAft>
            </a:pPr>
            <a:r>
              <a:rPr lang="en-US" sz="2600" b="1"/>
              <a:t>What are your priorities, in order?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A) Address the phone → help with the blank screen → note both for BAC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B) Help the blank screen first — more technically urgent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C) Ignore the phone since he’s done → focus on the screen → report nothing if it resolves</a:t>
            </a:r>
          </a:p>
          <a:p>
            <a:pPr lvl="1">
              <a:spcAft>
                <a:spcPts val="200"/>
              </a:spcAft>
            </a:pPr>
            <a:r>
              <a:rPr lang="en-US" sz="2600"/>
              <a:t>D) Stop the whole session immediately</a:t>
            </a:r>
          </a:p>
          <a:p>
            <a:pPr>
              <a:spcAft>
                <a:spcPts val="200"/>
              </a:spcAft>
            </a:pPr>
            <a:r>
              <a:rPr lang="en-US" sz="2600" b="1">
                <a:solidFill>
                  <a:srgbClr val="1B5E6E"/>
                </a:solidFill>
              </a:rPr>
              <a:t>Answer: A</a:t>
            </a:r>
          </a:p>
          <a:p>
            <a:pPr>
              <a:spcAft>
                <a:spcPts val="200"/>
              </a:spcAft>
            </a:pPr>
            <a:r>
              <a:rPr lang="en-US" sz="2200"/>
              <a:t>The phone is a prohibited behavior — must be addressed immediately, even post-submission. Then the technical issue. Nothing gets ignored because the session is almost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 Check #3 - Putting It All Together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ED210-CFBD-17C4-E739-7DDD451D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781EEA-3C17-69E2-C9A4-D3B0BB4268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4F3114-6CC9-9C24-EE36-3BCE9B0263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25A2EE8-E374-C1B7-9F97-7CAB7031AB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D393817-5F77-508F-D692-347CEE38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7CD4B-F549-C7F2-6645-1386D230E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BBC18-5608-62F5-C621-7207A281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Paper Testing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349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>
                <a:solidFill>
                  <a:srgbClr val="4B1349"/>
                </a:solidFill>
              </a:rPr>
              <a:t>The following slides contain information specific to paper-based testing.</a:t>
            </a:r>
          </a:p>
          <a:p>
            <a:pPr fontAlgn="base">
              <a:spcAft>
                <a:spcPts val="600"/>
              </a:spcAft>
            </a:pPr>
            <a:r>
              <a:rPr lang="en-US">
                <a:solidFill>
                  <a:srgbClr val="4B1349"/>
                </a:solidFill>
              </a:rPr>
              <a:t>Paper testing is only available for students in buildings with approved online waivers or based on student need</a:t>
            </a:r>
          </a:p>
          <a:p>
            <a:pPr fontAlgn="base">
              <a:spcAft>
                <a:spcPts val="600"/>
              </a:spcAft>
            </a:pPr>
            <a:r>
              <a:rPr lang="en-US">
                <a:solidFill>
                  <a:srgbClr val="4B1349"/>
                </a:solidFill>
              </a:rPr>
              <a:t>Building/District Coordinators: Include or delete this section based on whether you have students testing on paper.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Paper Testing - Optional Section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Secure materials for paper/pencil testing include:</a:t>
            </a:r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Test booklets</a:t>
            </a:r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Used answer documents</a:t>
            </a:r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Used scratch or graph paper</a:t>
            </a:r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Accommodated forms of the test</a:t>
            </a:r>
          </a:p>
          <a:p>
            <a:pPr fontAlgn="base">
              <a:spcAft>
                <a:spcPts val="600"/>
              </a:spcAft>
            </a:pPr>
            <a:r>
              <a:rPr lang="en-US" sz="3200"/>
              <a:t>• </a:t>
            </a:r>
            <a:r>
              <a:rPr lang="en-US" sz="3200">
                <a:hlinkClick r:id="rId2"/>
              </a:rPr>
              <a:t>Oral administration scripts</a:t>
            </a:r>
            <a:endParaRPr lang="en-US" sz="3200"/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For more details, visit the </a:t>
            </a:r>
            <a:r>
              <a:rPr lang="en-US" sz="3200">
                <a:hlinkClick r:id="rId3"/>
              </a:rPr>
              <a:t>Test Materials Management Instructions</a:t>
            </a:r>
            <a:endParaRPr lang="en-US" sz="3200"/>
          </a:p>
          <a:p>
            <a:pPr fontAlgn="base">
              <a:spcAft>
                <a:spcPts val="600"/>
              </a:spcAft>
            </a:pPr>
            <a:endParaRPr lang="en-US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Secure Materials - Paper Testing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Materials needed for paper/pencil testing: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WIN Work Readiness Assessments Test Administration Manual (TAM)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Test booklets and answer documents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Scratch paper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#2 pencils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Scientific calculators (for Work Ready Math only)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Materials for Standard Tools and accommodations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Word-to-word dictionary (for English learners)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Materials for Paper Testing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3000">
                <a:solidFill>
                  <a:srgbClr val="4B1349"/>
                </a:solidFill>
              </a:rPr>
              <a:t>Paper testing requires Test Administrators to read all directions aloud explicitly.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solidFill>
                  <a:srgbClr val="4B134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Oral administration guides </a:t>
            </a:r>
            <a:r>
              <a:rPr lang="en-US" sz="3000">
                <a:solidFill>
                  <a:srgbClr val="4B1349"/>
                </a:solidFill>
              </a:rPr>
              <a:t>and the Paper Test Administration Manual (TAM) are posted on the </a:t>
            </a:r>
            <a:r>
              <a:rPr lang="en-US" sz="3000">
                <a:solidFill>
                  <a:srgbClr val="4B134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WIN Work Readiness </a:t>
            </a:r>
            <a:r>
              <a:rPr lang="en-US" sz="3000">
                <a:solidFill>
                  <a:srgbClr val="4B1349"/>
                </a:solidFill>
              </a:rPr>
              <a:t>web page.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solidFill>
                  <a:srgbClr val="4B1349"/>
                </a:solidFill>
              </a:rPr>
              <a:t>Note: The Paper Test Administration Manual (TAM) is anticipated to be finalized and released after this training is posted.</a:t>
            </a:r>
          </a:p>
          <a:p>
            <a:pPr fontAlgn="base">
              <a:spcAft>
                <a:spcPts val="600"/>
              </a:spcAft>
            </a:pPr>
            <a:r>
              <a:rPr lang="en-US" sz="3000">
                <a:solidFill>
                  <a:srgbClr val="4B1349"/>
                </a:solidFill>
              </a:rPr>
              <a:t>[Insert district/building guidance for paper test administration]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Paper Testing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BB7763-0A38-5D42-BE7D-D2C37DA65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CDA7C7-AB77-BB48-91E5-F57796790F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969EE5-63D6-9148-83C2-62AF53D95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CE5343-C701-2A4D-B75F-57CE3236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3388F-1904-7A49-BB5D-0FDF3FE3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Students testing on paper may use school-issued or personal scientific calculators for Work Ready Math only.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Calculator requirements: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Scientific calculators are permitted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Calculators that automatically calculate unit conversions are NOT permitted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All calculators with memory must have memory cleared before and after testing</a:t>
            </a:r>
          </a:p>
          <a:p>
            <a:pPr fontAlgn="base">
              <a:spcAft>
                <a:spcPts val="600"/>
              </a:spcAft>
            </a:pPr>
            <a:r>
              <a:rPr lang="en-US" sz="2800">
                <a:solidFill>
                  <a:srgbClr val="4B1349"/>
                </a:solidFill>
              </a:rPr>
              <a:t>• No calculators allowed for Work Ready Reading or Work Ready Data</a:t>
            </a:r>
          </a:p>
          <a:p>
            <a:pPr fontAlgn="base">
              <a:spcAft>
                <a:spcPts val="600"/>
              </a:spcAft>
            </a:pPr>
            <a:endParaRPr lang="en-US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C5CC-DC61-D049-90E6-C09371F0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</a:rPr>
              <a:t>Calculator Policy - Paper Testing</a:t>
            </a:r>
          </a:p>
        </p:txBody>
      </p:sp>
    </p:spTree>
    <p:extLst>
      <p:ext uri="{BB962C8B-B14F-4D97-AF65-F5344CB8AC3E}">
        <p14:creationId xmlns:p14="http://schemas.microsoft.com/office/powerpoint/2010/main" val="39038881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CE314-EF23-3F0F-4569-498401CED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28979D-CB30-0687-46B9-E5BCF6D6F9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1866D0-66F9-8488-AF52-B1286BB140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196B47-660D-2F2A-4C39-77EB7F6C0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BF85F1F-A6AF-885F-1680-6A2636F9B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838E9-5209-E295-A2FA-6A3D4BF3F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Students with vision impairments:</a:t>
            </a:r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May use specialized calculators (e.g., Orion TI-30XS Talking Calculator) as determined by IEP/504 team</a:t>
            </a:r>
          </a:p>
          <a:p>
            <a:pPr fontAlgn="base">
              <a:spcAft>
                <a:spcPts val="600"/>
              </a:spcAft>
            </a:pPr>
            <a:r>
              <a:rPr lang="en-US" sz="3200">
                <a:solidFill>
                  <a:srgbClr val="4B1349"/>
                </a:solidFill>
              </a:rPr>
              <a:t>• Talking calculators must be used with headphones or during individual administration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BA6003-4D7C-CFC6-5D21-6E46891ED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Calculator Policy - Paper Testing - Continued</a:t>
            </a:r>
            <a:endParaRPr lang="en-US">
              <a:solidFill>
                <a:srgbClr val="4B13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1500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31" y="1143000"/>
            <a:ext cx="8307355" cy="4721771"/>
          </a:xfrm>
        </p:spPr>
        <p:txBody>
          <a:bodyPr>
            <a:normAutofit/>
          </a:bodyPr>
          <a:lstStyle/>
          <a:p>
            <a:pPr>
              <a:spcAft>
                <a:spcPts val="200"/>
              </a:spcAft>
            </a:pPr>
            <a:r>
              <a:rPr lang="en-US" sz="2800" b="1"/>
              <a:t>Before you leave today:</a:t>
            </a:r>
          </a:p>
          <a:p>
            <a:pPr marL="800100" lvl="1" indent="-342900" algn="l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Sign and return OEAA Security Compliance Form</a:t>
            </a:r>
          </a:p>
          <a:p>
            <a:pPr marL="800100" lvl="1" indent="-342900" algn="l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Save BAC contact info</a:t>
            </a:r>
          </a:p>
          <a:p>
            <a:pPr marL="800100" lvl="1" indent="-342900" algn="l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Bookmark mi.wincrsystem.com</a:t>
            </a:r>
          </a:p>
          <a:p>
            <a:pPr marL="800100" lvl="1" indent="-342900" algn="l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Log in and confirm your WIN CRS credentials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2" y="0"/>
            <a:ext cx="7315200" cy="811923"/>
          </a:xfrm>
        </p:spPr>
        <p:txBody>
          <a:bodyPr/>
          <a:lstStyle/>
          <a:p>
            <a:r>
              <a:rPr lang="en-US">
                <a:solidFill>
                  <a:srgbClr val="4B1349"/>
                </a:solidFill>
                <a:latin typeface="Calibri"/>
                <a:ea typeface="Calibri"/>
                <a:cs typeface="Calibri"/>
              </a:rPr>
              <a:t>Thank You!</a:t>
            </a:r>
            <a:endParaRPr lang="en-US">
              <a:solidFill>
                <a:srgbClr val="4B134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sz="2000" b="0" dirty="0"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8" id="{FF35782D-99CC-4545-8825-DE83C907C4A0}" vid="{6A9809F6-D43E-F849-B66E-1B88370567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pyFile xmlns="acea56bd-e855-4ad9-92d0-f0c6e7513411" xsi:nil="true"/>
    <SeriesDescription xmlns="acea56bd-e855-4ad9-92d0-f0c6e7513411" xsi:nil="true"/>
    <RetentionPeriod xmlns="acea56bd-e855-4ad9-92d0-f0c6e7513411" xsi:nil="true"/>
    <Assessment xmlns="28662589-8b06-453c-8fb6-56961e07374c">
      <Value>M-STEP</Value>
    </Assessment>
    <SharedWithUsers xmlns="b8b856e0-77bb-4b6f-9a48-ef844a3169c3">
      <UserInfo>
        <DisplayName>Cermak, Katherine (MDE)</DisplayName>
        <AccountId>62</AccountId>
        <AccountType/>
      </UserInfo>
      <UserInfo>
        <DisplayName>Evans, Daniel (MDE)</DisplayName>
        <AccountId>133</AccountId>
        <AccountType/>
      </UserInfo>
      <UserInfo>
        <DisplayName>Reed, Steven (MDE)</DisplayName>
        <AccountId>1795</AccountId>
        <AccountType/>
      </UserInfo>
      <UserInfo>
        <DisplayName>Mathiot, Kimberly (MDE)</DisplayName>
        <AccountId>248</AccountId>
        <AccountType/>
      </UserInfo>
      <UserInfo>
        <DisplayName>Paul, Jennifer (MDE)</DisplayName>
        <AccountId>125</AccountId>
        <AccountType/>
      </UserInfo>
      <UserInfo>
        <DisplayName>Tahaney, Tim (MDE)</DisplayName>
        <AccountId>216</AccountId>
        <AccountType/>
      </UserInfo>
      <UserInfo>
        <DisplayName>Fenby, Jessica (MDE)</DisplayName>
        <AccountId>667</AccountId>
        <AccountType/>
      </UserInfo>
      <UserInfo>
        <DisplayName>Semifero, Pietro (MDE)</DisplayName>
        <AccountId>61</AccountId>
        <AccountType/>
      </UserInfo>
      <UserInfo>
        <DisplayName>Gohs, Phoebe (MDE)</DisplayName>
        <AccountId>217</AccountId>
        <AccountType/>
      </UserInfo>
      <UserInfo>
        <DisplayName>Lower, Janet (MDE)</DisplayName>
        <AccountId>25</AccountId>
        <AccountType/>
      </UserInfo>
    </SharedWithUsers>
    <TaxCatchAll xmlns="b8b856e0-77bb-4b6f-9a48-ef844a3169c3"/>
    <Status xmlns="28662589-8b06-453c-8fb6-56961e07374c">Ready for ADA</Status>
    <Category xmlns="28662589-8b06-453c-8fb6-56961e07374c" xsi:nil="true"/>
    <lcf76f155ced4ddcb4097134ff3c332f xmlns="28662589-8b06-453c-8fb6-56961e07374c">
      <Terms xmlns="http://schemas.microsoft.com/office/infopath/2007/PartnerControls"/>
    </lcf76f155ced4ddcb4097134ff3c332f>
    <Sub_x002d_Category xmlns="28662589-8b06-453c-8fb6-56961e0737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3C5A8D7B85F34F8B4EBFD3A77D0A00" ma:contentTypeVersion="21" ma:contentTypeDescription="Create a new document." ma:contentTypeScope="" ma:versionID="daa5fecbe76daf667da3d5847979e85a">
  <xsd:schema xmlns:xsd="http://www.w3.org/2001/XMLSchema" xmlns:xs="http://www.w3.org/2001/XMLSchema" xmlns:p="http://schemas.microsoft.com/office/2006/metadata/properties" xmlns:ns2="28662589-8b06-453c-8fb6-56961e07374c" xmlns:ns3="b8b856e0-77bb-4b6f-9a48-ef844a3169c3" targetNamespace="http://schemas.microsoft.com/office/2006/metadata/properties" ma:root="true" ma:fieldsID="e98741fdb5dd05574dc8758186cabf87" ns2:_="" ns3:_="">
    <xsd:import namespace="28662589-8b06-453c-8fb6-56961e07374c"/>
    <xsd:import namespace="b8b856e0-77bb-4b6f-9a48-ef844a3169c3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Assessment" minOccurs="0"/>
                <xsd:element ref="ns2:Category" minOccurs="0"/>
                <xsd:element ref="ns2:Sub_x002d_Category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62589-8b06-453c-8fb6-56961e07374c" elementFormDefault="qualified">
    <xsd:import namespace="http://schemas.microsoft.com/office/2006/documentManagement/types"/>
    <xsd:import namespace="http://schemas.microsoft.com/office/infopath/2007/PartnerControls"/>
    <xsd:element name="Status" ma:index="3" nillable="true" ma:displayName="Status" ma:format="Dropdown" ma:internalName="Status" ma:readOnly="false">
      <xsd:simpleType>
        <xsd:restriction base="dms:Choice">
          <xsd:enumeration value="Draft"/>
          <xsd:enumeration value="Ready for Review"/>
          <xsd:enumeration value="In Review"/>
          <xsd:enumeration value="Revisions Needed"/>
          <xsd:enumeration value="Waiting for Approval"/>
          <xsd:enumeration value="Approved"/>
          <xsd:enumeration value="Ready for ADA"/>
          <xsd:enumeration value="Ready to Post"/>
          <xsd:enumeration value="Final"/>
          <xsd:enumeration value="Published"/>
        </xsd:restriction>
      </xsd:simpleType>
    </xsd:element>
    <xsd:element name="Assessment" ma:index="4" nillable="true" ma:displayName="Assessment" ma:format="Dropdown" ma:internalName="Assessment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ccountability"/>
                    <xsd:enumeration value="ACT WorkKeys"/>
                    <xsd:enumeration value="Benchmark"/>
                    <xsd:enumeration value="Common"/>
                    <xsd:enumeration value="Educator Services"/>
                    <xsd:enumeration value="ELMBA"/>
                    <xsd:enumeration value="Evaluation and Strategic Research"/>
                    <xsd:enumeration value="FAME"/>
                    <xsd:enumeration value="KEA"/>
                    <xsd:enumeration value="MI-Access"/>
                    <xsd:enumeration value="MI-Access FI"/>
                    <xsd:enumeration value="MI-Access P"/>
                    <xsd:enumeration value="MI-Access SI"/>
                    <xsd:enumeration value="Mi-Learn"/>
                    <xsd:enumeration value="MME"/>
                    <xsd:enumeration value="M-STEP"/>
                    <xsd:enumeration value="N/A"/>
                    <xsd:enumeration value="NAEP"/>
                    <xsd:enumeration value="PSAT10"/>
                    <xsd:enumeration value="PSAT8/9"/>
                    <xsd:enumeration value="SAT"/>
                    <xsd:enumeration value="SMARTER BALANCE"/>
                    <xsd:enumeration value="WIDA"/>
                    <xsd:enumeration value="WIN"/>
                  </xsd:restriction>
                </xsd:simpleType>
              </xsd:element>
            </xsd:sequence>
          </xsd:extension>
        </xsd:complexContent>
      </xsd:complexType>
    </xsd:element>
    <xsd:element name="Category" ma:index="5" nillable="true" ma:displayName="Category" ma:format="Dropdown" ma:internalName="Category" ma:readOnly="false">
      <xsd:simpleType>
        <xsd:restriction base="dms:Choice">
          <xsd:enumeration value="Administrative"/>
          <xsd:enumeration value="Aggregate Data File"/>
          <xsd:enumeration value="Answer Documents"/>
          <xsd:enumeration value="Assessment Literacy"/>
          <xsd:enumeration value="Benchmark Resources"/>
          <xsd:enumeration value="Call Center"/>
          <xsd:enumeration value="CAT"/>
          <xsd:enumeration value="Content Specific Information"/>
          <xsd:enumeration value="Current Assessment Administration"/>
          <xsd:enumeration value="Customer Support"/>
          <xsd:enumeration value="Data Validation"/>
          <xsd:enumeration value="Email"/>
          <xsd:enumeration value="Field Communication"/>
          <xsd:enumeration value="Form Validation"/>
          <xsd:enumeration value="Leankit"/>
          <xsd:enumeration value="Manuals"/>
          <xsd:enumeration value="Materials"/>
          <xsd:enumeration value="Meeting"/>
          <xsd:enumeration value="Memo"/>
          <xsd:enumeration value="Mi-Learn"/>
          <xsd:enumeration value="N/A"/>
          <xsd:enumeration value="Other"/>
          <xsd:enumeration value="Parent/Student"/>
          <xsd:enumeration value="Pre-Id"/>
          <xsd:enumeration value="Psychometric"/>
          <xsd:enumeration value="RawtoScale"/>
          <xsd:enumeration value="Remote Testing"/>
          <xsd:enumeration value="Reports"/>
          <xsd:enumeration value="Resources"/>
          <xsd:enumeration value="Schedule"/>
          <xsd:enumeration value="Scoring"/>
          <xsd:enumeration value="Spotlight"/>
          <xsd:enumeration value="Student Data File"/>
          <xsd:enumeration value="Technical Report"/>
          <xsd:enumeration value="Test Directions"/>
          <xsd:enumeration value="Test Security"/>
          <xsd:enumeration value="Tested Roster"/>
          <xsd:enumeration value="Training"/>
          <xsd:enumeration value="Translation"/>
          <xsd:enumeration value="Travel Form"/>
          <xsd:enumeration value="Tutorials"/>
          <xsd:enumeration value="UAT"/>
          <xsd:enumeration value="Webpage"/>
        </xsd:restriction>
      </xsd:simpleType>
    </xsd:element>
    <xsd:element name="Sub_x002d_Category" ma:index="6" nillable="true" ma:displayName="Sub-Category" ma:format="Dropdown" ma:internalName="Sub_x002d_Category" ma:readOnly="false">
      <xsd:simpleType>
        <xsd:restriction base="dms:Choice">
          <xsd:enumeration value="Accommodations and Supports"/>
          <xsd:enumeration value="Accountability"/>
          <xsd:enumeration value="Arabic"/>
          <xsd:enumeration value="ATR"/>
          <xsd:enumeration value="BoilerPlate"/>
          <xsd:enumeration value="Common"/>
          <xsd:enumeration value="CSV"/>
          <xsd:enumeration value="DRC INSIGHT Portal"/>
          <xsd:enumeration value="English"/>
          <xsd:enumeration value="Guide to Reports"/>
          <xsd:enumeration value="Missing Barcode"/>
          <xsd:enumeration value="Missing Materials"/>
          <xsd:enumeration value="Mockup"/>
          <xsd:enumeration value="Navigating and Accessing Reports"/>
          <xsd:enumeration value="Orders"/>
          <xsd:enumeration value="Other"/>
          <xsd:enumeration value="Partnerships and Consortiums"/>
          <xsd:enumeration value="Plan"/>
          <xsd:enumeration value="Professional Development"/>
          <xsd:enumeration value="Recorded Sessions"/>
          <xsd:enumeration value="Reference"/>
          <xsd:enumeration value="REQ"/>
          <xsd:enumeration value="Resource"/>
          <xsd:enumeration value="Return of Materials"/>
          <xsd:enumeration value="Screenshots"/>
          <xsd:enumeration value="Script"/>
          <xsd:enumeration value="Spanish"/>
          <xsd:enumeration value="Student Record Label"/>
          <xsd:enumeration value="TAMS"/>
          <xsd:enumeration value="Technology"/>
          <xsd:enumeration value="UAT Plan"/>
          <xsd:enumeration value="User Guide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0d83692-8000-456c-81e0-753272234f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hidden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b856e0-77bb-4b6f-9a48-ef844a3169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16" nillable="true" ma:displayName="Taxonomy Catch All Column" ma:hidden="true" ma:list="{6534c6b8-f092-4a3d-bccd-55ec63aefe83}" ma:internalName="TaxCatchAll" ma:readOnly="false" ma:showField="CatchAllData" ma:web="b8b856e0-77bb-4b6f-9a48-ef844a3169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362935-5E45-44C7-BB32-E8A24329884B}">
  <ds:schemaRefs>
    <ds:schemaRef ds:uri="28662589-8b06-453c-8fb6-56961e07374c"/>
    <ds:schemaRef ds:uri="acea56bd-e855-4ad9-92d0-f0c6e7513411"/>
    <ds:schemaRef ds:uri="b46d5140-0062-43f9-8820-2f409c0c06c3"/>
    <ds:schemaRef ds:uri="b8b856e0-77bb-4b6f-9a48-ef844a3169c3"/>
    <ds:schemaRef ds:uri="e4664c3e-f049-4574-bd7d-7499d2032cc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A8F1C8B-F6D5-4C60-BD31-3ED5B83705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E4C6F5-0EBA-416F-B538-DE4C1D5D6515}">
  <ds:schemaRefs>
    <ds:schemaRef ds:uri="28662589-8b06-453c-8fb6-56961e07374c"/>
    <ds:schemaRef ds:uri="b8b856e0-77bb-4b6f-9a48-ef844a3169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Application>Microsoft Office PowerPoint</Application>
  <PresentationFormat>Widescreen</PresentationFormat>
  <Slides>72</Slides>
  <Notes>15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Frame</vt:lpstr>
      <vt:lpstr>[School/District Name]  WIN Work Readiness Assessments Test Administration Training</vt:lpstr>
      <vt:lpstr>How to Use This Template</vt:lpstr>
      <vt:lpstr>People to Know</vt:lpstr>
      <vt:lpstr>People to Know 3</vt:lpstr>
      <vt:lpstr>People to Know 2</vt:lpstr>
      <vt:lpstr>People to Know 4</vt:lpstr>
      <vt:lpstr>About WIN Work Readiness Assessments</vt:lpstr>
      <vt:lpstr>How WIN Testing Works</vt:lpstr>
      <vt:lpstr>WIN Test Components &amp; Timing</vt:lpstr>
      <vt:lpstr>WIN Features &amp; Supports</vt:lpstr>
      <vt:lpstr>Before Testing</vt:lpstr>
      <vt:lpstr>Test Administrator To-Do List - Before Test Day</vt:lpstr>
      <vt:lpstr>WIN Testing Clarifications</vt:lpstr>
      <vt:lpstr>Materials You Will Receive from Your BAC</vt:lpstr>
      <vt:lpstr>Test Administration Schedule</vt:lpstr>
      <vt:lpstr>The Test Administration Script</vt:lpstr>
      <vt:lpstr>Accommodations - Your Role Before Test Day</vt:lpstr>
      <vt:lpstr>WIN Standard Tools and Features</vt:lpstr>
      <vt:lpstr>WIN Standard Tools and Features - Continued</vt:lpstr>
      <vt:lpstr>WIN Accommodations (Embedded)</vt:lpstr>
      <vt:lpstr>WIN Accommodations</vt:lpstr>
      <vt:lpstr>Secure Materials - Handle With Care</vt:lpstr>
      <vt:lpstr>Managing Test Materials - During the Session</vt:lpstr>
      <vt:lpstr>Managing Materials - Extended Time Students</vt:lpstr>
      <vt:lpstr>Cell Phone &amp; Electronic Device Policy</vt:lpstr>
      <vt:lpstr>Calculator Policy</vt:lpstr>
      <vt:lpstr>Scratch Paper Policy</vt:lpstr>
      <vt:lpstr>The Respondus Lockdown Browser</vt:lpstr>
      <vt:lpstr>WIN Assessment Tutorials</vt:lpstr>
      <vt:lpstr>Preparing the Testing Environment</vt:lpstr>
      <vt:lpstr>If You Have Additional Staff During Testing</vt:lpstr>
      <vt:lpstr>Who is allowed in the room during testing</vt:lpstr>
      <vt:lpstr>Test Administrator Test Day Tasks in the WIN Career Readiness System</vt:lpstr>
      <vt:lpstr>Test Day: Logging into WIN CRS</vt:lpstr>
      <vt:lpstr>Test Day: Logging into WIN CRS - Continued</vt:lpstr>
      <vt:lpstr>Accessing your Test Session Group(s)</vt:lpstr>
      <vt:lpstr>Search “List by Test Session”</vt:lpstr>
      <vt:lpstr>Select your assigned test session</vt:lpstr>
      <vt:lpstr>View Students</vt:lpstr>
      <vt:lpstr>WIN CRS: Assessment Assignment Grid</vt:lpstr>
      <vt:lpstr>Test Day - Step by Step: Launch to Go</vt:lpstr>
      <vt:lpstr>Student View on Test Day</vt:lpstr>
      <vt:lpstr>Student View: Login</vt:lpstr>
      <vt:lpstr>Accessing Tutorials and the Assessments</vt:lpstr>
      <vt:lpstr>Student Assessment Page</vt:lpstr>
      <vt:lpstr>Student Assessment Page on Test Day</vt:lpstr>
      <vt:lpstr>During Testing</vt:lpstr>
      <vt:lpstr>Large Group Testing (&gt;30 Students) [OPTIONAL]</vt:lpstr>
      <vt:lpstr>Active Monitoring &amp; Test Session Management</vt:lpstr>
      <vt:lpstr>Active Monitoring of Students​</vt:lpstr>
      <vt:lpstr>Breaks During Testing</vt:lpstr>
      <vt:lpstr>Testing Irregularities - What They Are</vt:lpstr>
      <vt:lpstr>Testing Irregularities and Your Response</vt:lpstr>
      <vt:lpstr>Building Emergency During Testing</vt:lpstr>
      <vt:lpstr>Student Prohibited Behavior - How to Respond</vt:lpstr>
      <vt:lpstr>Technology Issues - Quick Reference</vt:lpstr>
      <vt:lpstr>Scenario Check #1 - Device on the Desk</vt:lpstr>
      <vt:lpstr>Scenario Check #2 - Accidental Submission</vt:lpstr>
      <vt:lpstr>After Testing</vt:lpstr>
      <vt:lpstr>After Testing - Closing Out Each Session</vt:lpstr>
      <vt:lpstr>After Testing -Scores &amp; Credentials</vt:lpstr>
      <vt:lpstr>Reporting</vt:lpstr>
      <vt:lpstr>Student Credentials &amp; Digital Badges</vt:lpstr>
      <vt:lpstr>Scenario Check #3 - Putting It All Together</vt:lpstr>
      <vt:lpstr>Paper Testing</vt:lpstr>
      <vt:lpstr>Paper Testing - Optional Section</vt:lpstr>
      <vt:lpstr>Secure Materials - Paper Testing</vt:lpstr>
      <vt:lpstr>Materials for Paper Testing</vt:lpstr>
      <vt:lpstr>Paper Testing Administration</vt:lpstr>
      <vt:lpstr>Calculator Policy - Paper Testing</vt:lpstr>
      <vt:lpstr>Calculator Policy - Paper Testing - Continued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Michigan Department of Education</dc:creator>
  <cp:keywords/>
  <dc:description/>
  <cp:revision>2</cp:revision>
  <dcterms:created xsi:type="dcterms:W3CDTF">2019-09-30T16:27:04Z</dcterms:created>
  <dcterms:modified xsi:type="dcterms:W3CDTF">2026-03-04T13:26:51Z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2fed65-62e7-46ea-af74-187e0c17143a_Application">
    <vt:lpwstr>Microsoft Azure Information Protection</vt:lpwstr>
  </property>
  <property fmtid="{D5CDD505-2E9C-101B-9397-08002B2CF9AE}" pid="3" name="MSIP_Label_3a2fed65-62e7-46ea-af74-187e0c17143a_Name">
    <vt:lpwstr>Internal Data (Standard State Data)</vt:lpwstr>
  </property>
  <property fmtid="{D5CDD505-2E9C-101B-9397-08002B2CF9AE}" pid="4" name="MSIP_Label_3a2fed65-62e7-46ea-af74-187e0c17143a_Extended_MSFT_Method">
    <vt:lpwstr>Manual</vt:lpwstr>
  </property>
  <property fmtid="{D5CDD505-2E9C-101B-9397-08002B2CF9AE}" pid="5" name="ContentTypeId">
    <vt:lpwstr>0x010100C93C5A8D7B85F34F8B4EBFD3A77D0A00</vt:lpwstr>
  </property>
  <property fmtid="{D5CDD505-2E9C-101B-9397-08002B2CF9AE}" pid="6" name="MSIP_Label_3a2fed65-62e7-46ea-af74-187e0c17143a_Enabled">
    <vt:lpwstr>True</vt:lpwstr>
  </property>
  <property fmtid="{D5CDD505-2E9C-101B-9397-08002B2CF9AE}" pid="7" name="MSIP_Label_3a2fed65-62e7-46ea-af74-187e0c17143a_Owner">
    <vt:lpwstr>MathiotK@michigan.gov</vt:lpwstr>
  </property>
  <property fmtid="{D5CDD505-2E9C-101B-9397-08002B2CF9AE}" pid="8" name="MSIP_Label_3a2fed65-62e7-46ea-af74-187e0c17143a_SiteId">
    <vt:lpwstr>d5fb7087-3777-42ad-966a-892ef47225d1</vt:lpwstr>
  </property>
  <property fmtid="{D5CDD505-2E9C-101B-9397-08002B2CF9AE}" pid="9" name="MSIP_Label_3a2fed65-62e7-46ea-af74-187e0c17143a_SetDate">
    <vt:lpwstr>2020-01-08T20:02:42.3423776Z</vt:lpwstr>
  </property>
  <property fmtid="{D5CDD505-2E9C-101B-9397-08002B2CF9AE}" pid="10" name="MSIP_Label_3a2fed65-62e7-46ea-af74-187e0c17143a_ActionId">
    <vt:lpwstr>5cfc34a0-5664-48d2-b46f-528a79d93391</vt:lpwstr>
  </property>
  <property fmtid="{D5CDD505-2E9C-101B-9397-08002B2CF9AE}" pid="11" name="Sensitivity">
    <vt:lpwstr>Internal Data (Standard State Data)</vt:lpwstr>
  </property>
  <property fmtid="{D5CDD505-2E9C-101B-9397-08002B2CF9AE}" pid="12" name="MediaServiceImageTags">
    <vt:lpwstr/>
  </property>
</Properties>
</file>